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70" r:id="rId9"/>
    <p:sldId id="269" r:id="rId10"/>
    <p:sldId id="265" r:id="rId11"/>
    <p:sldId id="268" r:id="rId12"/>
    <p:sldId id="266" r:id="rId13"/>
    <p:sldId id="285" r:id="rId14"/>
    <p:sldId id="287" r:id="rId15"/>
    <p:sldId id="288" r:id="rId16"/>
    <p:sldId id="271" r:id="rId17"/>
    <p:sldId id="284" r:id="rId18"/>
    <p:sldId id="278" r:id="rId19"/>
    <p:sldId id="279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30" r:id="rId37"/>
    <p:sldId id="332" r:id="rId38"/>
    <p:sldId id="333" r:id="rId39"/>
    <p:sldId id="306" r:id="rId40"/>
    <p:sldId id="331" r:id="rId41"/>
    <p:sldId id="362" r:id="rId42"/>
    <p:sldId id="335" r:id="rId43"/>
    <p:sldId id="334" r:id="rId44"/>
    <p:sldId id="305" r:id="rId45"/>
    <p:sldId id="337" r:id="rId46"/>
    <p:sldId id="360" r:id="rId47"/>
    <p:sldId id="361" r:id="rId48"/>
    <p:sldId id="352" r:id="rId49"/>
    <p:sldId id="353" r:id="rId50"/>
    <p:sldId id="354" r:id="rId51"/>
    <p:sldId id="339" r:id="rId52"/>
    <p:sldId id="355" r:id="rId53"/>
    <p:sldId id="356" r:id="rId54"/>
    <p:sldId id="357" r:id="rId55"/>
    <p:sldId id="307" r:id="rId56"/>
    <p:sldId id="358" r:id="rId57"/>
    <p:sldId id="308" r:id="rId58"/>
    <p:sldId id="320" r:id="rId59"/>
    <p:sldId id="309" r:id="rId60"/>
    <p:sldId id="311" r:id="rId61"/>
    <p:sldId id="310" r:id="rId62"/>
    <p:sldId id="321" r:id="rId63"/>
    <p:sldId id="313" r:id="rId64"/>
    <p:sldId id="312" r:id="rId65"/>
    <p:sldId id="343" r:id="rId66"/>
    <p:sldId id="314" r:id="rId67"/>
    <p:sldId id="344" r:id="rId68"/>
    <p:sldId id="345" r:id="rId69"/>
    <p:sldId id="346" r:id="rId70"/>
    <p:sldId id="315" r:id="rId71"/>
    <p:sldId id="342" r:id="rId72"/>
    <p:sldId id="316" r:id="rId73"/>
    <p:sldId id="322" r:id="rId74"/>
    <p:sldId id="317" r:id="rId75"/>
    <p:sldId id="318" r:id="rId76"/>
    <p:sldId id="319" r:id="rId77"/>
    <p:sldId id="347" r:id="rId78"/>
    <p:sldId id="323" r:id="rId79"/>
    <p:sldId id="350" r:id="rId80"/>
    <p:sldId id="351" r:id="rId81"/>
    <p:sldId id="324" r:id="rId82"/>
    <p:sldId id="325" r:id="rId83"/>
    <p:sldId id="336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675" autoAdjust="0"/>
  </p:normalViewPr>
  <p:slideViewPr>
    <p:cSldViewPr snapToGrid="0" showGuides="1">
      <p:cViewPr varScale="1">
        <p:scale>
          <a:sx n="79" d="100"/>
          <a:sy n="79" d="100"/>
        </p:scale>
        <p:origin x="1752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CB7EE-E2A3-44CC-8B67-BB0131D3BD2E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23D5B-7383-46CD-9583-7E6A0047D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4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A56A55D-B549-3CA6-594E-A4E6D8C31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15054F3B-2D69-3273-B00E-E50A5B24B3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Мы воспринимаем яркость нелинейно — лучше различаем тёмные оттенки, чем светлые. Поэтому, чтобы эффективно использовать 8 бит на канал (0–255), стоит распределить уровни яркости неравномерно — с упором на тени.</a:t>
            </a:r>
            <a:endParaRPr lang="en-US" dirty="0"/>
          </a:p>
          <a:p>
            <a:r>
              <a:rPr lang="ru-RU" dirty="0"/>
              <a:t>Мониторы реагируют на подаваемый сигнал </a:t>
            </a:r>
            <a:r>
              <a:rPr lang="ru-RU" b="1" dirty="0"/>
              <a:t>нелинейно</a:t>
            </a:r>
            <a:r>
              <a:rPr lang="ru-RU" dirty="0"/>
              <a:t>. Без коррекции изображение выглядело бы слишком тёмным.</a:t>
            </a:r>
          </a:p>
          <a:p>
            <a:r>
              <a:rPr lang="ru-RU" dirty="0"/>
              <a:t>При хранении изображений в </a:t>
            </a:r>
            <a:r>
              <a:rPr lang="ru-RU" dirty="0" err="1"/>
              <a:t>sRGB</a:t>
            </a:r>
            <a:r>
              <a:rPr lang="ru-RU" dirty="0"/>
              <a:t> можно эффективно представлять яркость без потерь в визуальном качестве — благодаря гамма-компрессии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23D5B-7383-46CD-9583-7E6A0047D9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5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C2C23832-1BD8-5D0D-CB4F-3EE791E48F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06A9C051-726F-9195-24EA-8E18DD065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0A96E9D1-4485-F4DC-98D0-95C1EB1A2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99854839-575D-A984-53B0-737A661E90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F8DF84C1-7424-F900-E38A-76412824B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EF572037-107A-BA0A-B9D5-90B7373A9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77FA8D7F-F7B6-88C3-4820-06CBC2E5F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01ADBD95-0982-B928-7A23-2608542F1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E7770E42-51F3-E8A3-C433-CEE9212686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2B40909C-2785-FFAF-C1E1-B9F8F78DB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BD01C34C-053C-11E6-38C3-BB3A02AC24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003B4FD5-3908-BDEF-39B4-1DBDE4F784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DE0E7703-C60B-7027-EC4E-3A66317B54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7F29866D-9AB6-8619-B8EA-C81576066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B0A429A7-DA0B-1A8D-4265-A3D782D5BD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3777F43B-BEB2-FCF9-D528-D5344C52F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8334E187-2E70-7EB2-2EDB-8062C120E2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3CB8DEA9-5142-07A8-A8B7-88D9770FE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6A726EE4-4053-2A70-786F-89B7FF5FB9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9DCC7884-C93D-80D0-05F9-88DA60A83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FC981AC5-B6FF-B7DE-D5BB-1F5D5E00E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8A2053B5-2922-EBA3-77DA-5AA226F7E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57B3579E-3EDC-157C-138A-63777EF7A8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BC86951F-CE0D-742B-2916-0E7CEDA3F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B8650D47-51AC-8DA6-84BF-1DF0FDB2BF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D7C4CB7D-FE58-D12D-AE1B-EC3AF9DE1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0B895F86-2231-24F2-D69B-61DC43D9A4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CCA5EDED-8F6E-5425-63F8-1C3B1EBA8D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111F013D-2463-0C16-D0CE-167B9D7868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E1D9C87C-BE95-89C7-F405-10FCA8F725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F5C93A8F-DA19-D6F0-C925-9011463578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B70FA39-3623-F61B-976E-CCAC1887E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7965046-E853-FD57-89A3-046FC8F5EE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D04E845A-7CDB-CC0F-870B-9255F2DC3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2BDB6D2D-F692-C49E-80DC-0F144A70D2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364CDE1A-56D3-308C-90DB-D623B8DAD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081E641E-DFA0-7D86-13F5-C33A514835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BAD7172A-8EC5-5269-357D-62A6EC0E1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B8576E09-F7F0-F2DB-5C6E-A740704B0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ACD4AC1D-8321-A7A8-08C6-DE8DFB939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5C1D62EE-FE0E-10D0-B5AB-901AABCB67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169A7654-C729-334D-763F-85AF36E255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EEC59B8F-B73A-250C-6A8E-F1151F76E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5389F94C-DA5F-630C-7115-364755D1B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64F318DE-19DD-287E-5A76-282084184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B6636BB7-6AD8-8A7E-C9B8-4AD52DCC3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5BDA0ADD-B168-92B4-144B-78CCC04AD3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87577698-2625-8681-C3C6-12EB652C4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7FBD362F-3404-9BD9-B61F-10B3A5CA6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542F032E-E3CC-41DE-DC12-84E2B841E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F881461-B8B3-3F03-B14E-038D410F22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5E3038A9-714C-D94B-99F5-B2E2B1E1D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Образ слайда 1">
            <a:extLst>
              <a:ext uri="{FF2B5EF4-FFF2-40B4-BE49-F238E27FC236}">
                <a16:creationId xmlns:a16="http://schemas.microsoft.com/office/drawing/2014/main" id="{8E8D145A-6583-B8DB-DB19-F0760CEA67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Заметки 2">
            <a:extLst>
              <a:ext uri="{FF2B5EF4-FFF2-40B4-BE49-F238E27FC236}">
                <a16:creationId xmlns:a16="http://schemas.microsoft.com/office/drawing/2014/main" id="{2BD2D070-701C-47DF-9934-9BC7DF51D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33124" name="Номер слайда 3">
            <a:extLst>
              <a:ext uri="{FF2B5EF4-FFF2-40B4-BE49-F238E27FC236}">
                <a16:creationId xmlns:a16="http://schemas.microsoft.com/office/drawing/2014/main" id="{08AC1E95-511B-D744-3941-9B69B739C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02ABCC-2B4C-421F-9D59-B3D9498E2058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65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46B7B0-5C60-D5D6-25AB-9A7CD22DFC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0A578546-887E-AA82-B3A8-70D95B003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Образ слайда 1">
            <a:extLst>
              <a:ext uri="{FF2B5EF4-FFF2-40B4-BE49-F238E27FC236}">
                <a16:creationId xmlns:a16="http://schemas.microsoft.com/office/drawing/2014/main" id="{BB19F9F4-5586-9A48-9253-5C5159EA59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Заметки 2">
            <a:extLst>
              <a:ext uri="{FF2B5EF4-FFF2-40B4-BE49-F238E27FC236}">
                <a16:creationId xmlns:a16="http://schemas.microsoft.com/office/drawing/2014/main" id="{F78F3A65-80EF-3F91-5333-287D90267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37220" name="Номер слайда 3">
            <a:extLst>
              <a:ext uri="{FF2B5EF4-FFF2-40B4-BE49-F238E27FC236}">
                <a16:creationId xmlns:a16="http://schemas.microsoft.com/office/drawing/2014/main" id="{0C67C7F9-EE38-3840-5341-04A461C1D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F1FEB1-5BB2-4F43-98B9-69077637B643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67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Образ слайда 1">
            <a:extLst>
              <a:ext uri="{FF2B5EF4-FFF2-40B4-BE49-F238E27FC236}">
                <a16:creationId xmlns:a16="http://schemas.microsoft.com/office/drawing/2014/main" id="{31A92ECC-2173-7E14-C38D-D9978300B2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Заметки 2">
            <a:extLst>
              <a:ext uri="{FF2B5EF4-FFF2-40B4-BE49-F238E27FC236}">
                <a16:creationId xmlns:a16="http://schemas.microsoft.com/office/drawing/2014/main" id="{C29315FE-0169-635F-44AA-14B3E150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39268" name="Номер слайда 3">
            <a:extLst>
              <a:ext uri="{FF2B5EF4-FFF2-40B4-BE49-F238E27FC236}">
                <a16:creationId xmlns:a16="http://schemas.microsoft.com/office/drawing/2014/main" id="{BD82D4FE-A426-05F7-8BCD-0023F5968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FF8AC4-D70E-47DB-B958-0C046FD89F49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68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Образ слайда 1">
            <a:extLst>
              <a:ext uri="{FF2B5EF4-FFF2-40B4-BE49-F238E27FC236}">
                <a16:creationId xmlns:a16="http://schemas.microsoft.com/office/drawing/2014/main" id="{F970DE02-0057-9B08-F48D-5E2B6FB94F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Заметки 2">
            <a:extLst>
              <a:ext uri="{FF2B5EF4-FFF2-40B4-BE49-F238E27FC236}">
                <a16:creationId xmlns:a16="http://schemas.microsoft.com/office/drawing/2014/main" id="{E7F1FFAD-6033-9EBA-9ADB-85BF15900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1316" name="Номер слайда 3">
            <a:extLst>
              <a:ext uri="{FF2B5EF4-FFF2-40B4-BE49-F238E27FC236}">
                <a16:creationId xmlns:a16="http://schemas.microsoft.com/office/drawing/2014/main" id="{134AA4A9-CFE5-D8C6-7399-2CB1AF729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267E92-5BE1-42A7-B237-6EB3FCD53C8C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69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637C90C6-1A72-EA63-746F-A4EC1D6BB0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4047978D-3221-7FB3-ACFA-9583B100B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9B5E78CA-4795-7FB2-B74E-147F4D278B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1193B138-64F0-B993-D500-59274ADB1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Образ слайда 1">
            <a:extLst>
              <a:ext uri="{FF2B5EF4-FFF2-40B4-BE49-F238E27FC236}">
                <a16:creationId xmlns:a16="http://schemas.microsoft.com/office/drawing/2014/main" id="{15D569D7-1427-6861-C45F-B06A193714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Заметки 2">
            <a:extLst>
              <a:ext uri="{FF2B5EF4-FFF2-40B4-BE49-F238E27FC236}">
                <a16:creationId xmlns:a16="http://schemas.microsoft.com/office/drawing/2014/main" id="{C4FAC2AC-198F-9E52-5428-04B79F30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5412" name="Номер слайда 3">
            <a:extLst>
              <a:ext uri="{FF2B5EF4-FFF2-40B4-BE49-F238E27FC236}">
                <a16:creationId xmlns:a16="http://schemas.microsoft.com/office/drawing/2014/main" id="{FAE2F33C-A2AB-0D8A-EC7A-EDAE94C50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78F55D-E108-4E41-B056-C98DE659EC7C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71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A425603F-216D-C04D-1C8C-FD7593764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3D276474-DD63-42E3-7E8A-FBC5D10A5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4AFDC17C-9C3B-FE88-24D3-F2F71C40A9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ECCC9A70-3FC8-A440-CE2A-FE3B870EF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81A85586-4AD6-BF4B-8827-9635930C6A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AF99B614-0BE3-B867-2F76-FCC842A58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1BC47B14-F596-8BDC-205B-49B2E2E07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06F1DB50-8589-590B-9640-DD4C45FA78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7AF32EF5-5B54-1EBC-B9EE-523228476A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29B5D713-58E4-7B76-5897-51FA08D7B7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Образ слайда 1">
            <a:extLst>
              <a:ext uri="{FF2B5EF4-FFF2-40B4-BE49-F238E27FC236}">
                <a16:creationId xmlns:a16="http://schemas.microsoft.com/office/drawing/2014/main" id="{70695117-C204-8C14-2F6D-12782C12A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Заметки 2">
            <a:extLst>
              <a:ext uri="{FF2B5EF4-FFF2-40B4-BE49-F238E27FC236}">
                <a16:creationId xmlns:a16="http://schemas.microsoft.com/office/drawing/2014/main" id="{9FFD2CF7-44A1-EB6C-4BCB-E45D28F6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57700" name="Номер слайда 3">
            <a:extLst>
              <a:ext uri="{FF2B5EF4-FFF2-40B4-BE49-F238E27FC236}">
                <a16:creationId xmlns:a16="http://schemas.microsoft.com/office/drawing/2014/main" id="{7D0D9431-B49E-6BEA-EC47-C98A453A1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1840A8-4AEC-4C67-B227-E215AB1191D3}" type="slidenum">
              <a:rPr lang="ru-RU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77</a:t>
            </a:fld>
            <a:endParaRPr lang="ru-RU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74627994-AFE4-EA8D-F1CB-A9D2C072B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52F680F3-11C2-E4CF-AD16-EDBB0C9BB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E585506D-7C2E-C7B9-9120-1B84B06B4A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38461BEF-9800-73F2-2AF8-BDA3B047B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01406051-3321-FCDD-9EAA-04AC5B45A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92F02D2E-CA4C-D1AD-589E-D809DD29D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EC8C315C-6B73-2D1E-F341-58A5C96720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0FE07796-EB4B-AE3B-AFCD-00C461D84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22BDDD24-911A-DAC1-6FA1-AA8AD6510E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46FD344-5DAB-BF78-A231-6D126AD27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55FB3092-559E-FFDE-F1C9-81656A7C2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107BCEB0-5C49-2637-981A-EDA690DC7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24D16BB0-9D44-D619-B317-5DA7B51D2D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E5CA25E1-0BA7-3E49-ADBC-39C635F453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6B4C8176-E877-FA50-AB86-77106EBB2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4F902BC-B009-BAB2-214F-E3BFD1552E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3286-C3C8-2128-40EC-911AD0876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B1E07-DBF3-1F46-CCD9-662D50844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831BE-FA28-04B4-B551-E90E9721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0BA87-307C-316F-734F-CDF6B010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5F0E3-F16E-851E-C669-1FFCBB33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9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3098-6623-9904-50A1-8C007A44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B9278-4C9A-D647-D7A1-FA2AD3B3A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EDD5-418E-62B5-2598-3594AE52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1A895-7E76-5B54-C42B-9D95D566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ED26-1438-CDF0-231F-9F3C2DB7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0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E02D3-E6E0-675F-D523-5BE2C3B3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BBEEC-B37B-8CE4-D200-673D4E093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E1950-F5F2-6F0A-123A-8FBF984C0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42A23-1362-2D2A-BB11-10578F68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79FDD-5606-630F-242F-36A4BD32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13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7D75E3D6-18C8-92EC-70DC-2FB1478A1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D9988479-AE81-1A40-C16C-086D76FC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A398EF77-E628-D7B7-A41F-B8D11CD1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34EBD-0F60-4C61-8166-38AE8E3C467F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6472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6F67-43F9-FF61-48F5-15533DDA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285A5-1E4D-CA6E-134F-D34DBB30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C0C87-E76B-8154-BF0F-0442AD5D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BBCA-1702-159D-0DD0-47967A39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DAD75-B5EB-ACB4-7924-9E370043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4AC9-4355-D694-BA17-62D64CCF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8BDD1-2483-97D0-DF8F-7C13B25BD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66C84-39F3-94AC-79F9-ED39C8F4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0C379-A4F0-542B-09C5-C1CED37C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C2510-2474-56DD-B669-6DD81D2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7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EF40-90DB-F4DA-7214-E0C7C757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AAE16-9CC9-52D3-4861-DB457DBE2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9DC4D-2842-3A49-19E0-A2563A1D6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E9BCD-1991-02C3-C18E-52ED8138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EB027-4AFE-5181-6B99-B0CA1C0E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79566-E8E4-5EE3-7D89-1C7EBF57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6D7F-FEE1-AA44-7822-5FADC553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1E918-FA70-7CD6-4317-7FC6AA70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23E9C-2A38-B040-3FAE-ED6D0305B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30CB-E2A5-A6F7-5271-78AF2FC9D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E827A-AF32-0423-4CD5-DACDE516E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68E63F-A03D-7542-3DED-61771D28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38AA8-0D80-71BA-E6DB-DB0DCC58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32C3C-5E06-705C-4752-3AB1FE91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A49D-538C-EF7A-9A7E-E0EFF14C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A11B2-EAC2-15F2-6A4A-7662FD3F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2A2AA-5164-BCFC-3AF3-571946FC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2A01B-3867-8ADB-D3BF-9629B742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EDC38-AC4A-CA3F-566E-0E86CA61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C870B-80DC-DCC9-B0E5-04B782D7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6BEC1-00CE-915D-E947-6FA5B48A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CBF9-A586-7939-2977-417EC943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4E16-D016-B327-453A-0DE4C22B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A4BD0-007D-3373-08EE-5455A9396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0A9EA-C894-73B0-3C79-7C9D4EC0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6BC9E-FD63-EA0D-ED66-0C27BBBD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9E587-8A35-3FC8-D60F-F8E5FB41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7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CA1D-4CD0-1F8D-19FD-273316ED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9DFF9-C2DC-AFA0-DEF1-6F7A9873D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BAF06-6BD1-77C9-F176-4E87EF147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81918-BE0E-5F8D-B495-23DB2807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E9997-9B28-18AC-9897-428F652D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2EB76-3D21-8749-8B75-29C8FC40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866A2-2330-398B-E924-E1D9C87E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63219-B778-4B79-3637-B5373AC8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BCCC-B405-34B7-E118-B93F93AB0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51F07-19C4-4F39-90DA-1253C2E43DB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DACCA-0746-620C-B59E-B33394446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1D7A4-9AD7-EB6E-E7C6-8AAA01FD5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17561C-9AC4-45BB-BD6F-F5DD5016C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1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F%D1%80%D0%B5%D0%BE%D0%B1%D1%80%D0%B0%D0%B7%D0%BE%D0%B2%D0%B0%D0%BD%D0%B8%D0%B5_%D0%A4%D1%83%D1%80%D1%8C%D0%B51%8C%D0%B5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4%D0%B8%D1%81%D0%BA%D1%80%D0%B5%D1%82%D0%BD%D0%BE%D0%B5_%D0%BF%D1%80%D0%B5%D0%BE%D0%B1%D1%80%D0%B0%D0%B7%D0%BE%D0%B2%D0%B0%D0%BD%D0%B8%D0%B5_%D0%A4%D1%83%D1%80%D1%8C%D0%B5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1%D1%8B%D1%81%D1%82%D1%80%D0%BE%D0%B5_%D0%BF%D1%80%D0%B5%D0%BE%D0%B1%D1%80%D0%B0%D0%B7%D0%BE%D0%B2%D0%B0%D0%BD%D0%B8%D0%B5_%D0%A4%D1%83%D1%80%D1%8C%D0%B5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B7F3-E6FC-EF8E-16C8-12161E914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Цифровая обработка изображений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07205-B380-86D1-7D12-1DD0065AC9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6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343C-E11A-B6BC-ABC0-E2436FC9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CMYK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A94-CCAB-8E40-C045-484A3C530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Применяется в полиграфии</a:t>
            </a:r>
            <a:endParaRPr lang="en-US" dirty="0"/>
          </a:p>
          <a:p>
            <a:r>
              <a:rPr lang="ru-RU" dirty="0"/>
              <a:t>Компоненты: </a:t>
            </a:r>
            <a:r>
              <a:rPr lang="ru-RU" dirty="0" err="1"/>
              <a:t>Cyan</a:t>
            </a:r>
            <a:r>
              <a:rPr lang="ru-RU" dirty="0"/>
              <a:t>, </a:t>
            </a:r>
            <a:r>
              <a:rPr lang="ru-RU" dirty="0" err="1"/>
              <a:t>Magenta</a:t>
            </a:r>
            <a:r>
              <a:rPr lang="ru-RU" dirty="0"/>
              <a:t>, Yellow, </a:t>
            </a:r>
            <a:r>
              <a:rPr lang="ru-RU" dirty="0" err="1"/>
              <a:t>blacK</a:t>
            </a:r>
            <a:endParaRPr lang="en-US" dirty="0"/>
          </a:p>
          <a:p>
            <a:r>
              <a:rPr lang="ru-RU" dirty="0"/>
              <a:t>Субтрактивная модель: цвет получается вычитанием световых потоков</a:t>
            </a:r>
            <a:endParaRPr lang="en-US" dirty="0"/>
          </a:p>
          <a:p>
            <a:r>
              <a:rPr lang="ru-RU" dirty="0"/>
              <a:t>Пример: белый — (0, 0, 0, 0), чёрный — (0, 0, 0, 100)</a:t>
            </a:r>
            <a:endParaRPr lang="en-US" dirty="0"/>
          </a:p>
          <a:p>
            <a:r>
              <a:rPr lang="ru-RU" dirty="0"/>
              <a:t>Перевод RGB → CMYK требует калибровки оборудования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>
            <a:extLst>
              <a:ext uri="{FF2B5EF4-FFF2-40B4-BE49-F238E27FC236}">
                <a16:creationId xmlns:a16="http://schemas.microsoft.com/office/drawing/2014/main" id="{F7F02BA6-098B-6757-7B8E-319033C3B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1807370"/>
            <a:ext cx="43434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CF65B27E-64D8-2B3E-3BB6-867BFF078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3614738"/>
            <a:ext cx="43434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>
            <a:extLst>
              <a:ext uri="{FF2B5EF4-FFF2-40B4-BE49-F238E27FC236}">
                <a16:creationId xmlns:a16="http://schemas.microsoft.com/office/drawing/2014/main" id="{73149312-C25A-2DD3-0127-973B2D9C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"/>
            <a:ext cx="43434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9900F94B-6EB7-1339-1D0D-035132D14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43434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19688 0.2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1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00091 -0.263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31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19688 0.263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31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2DFE7-1D6B-9072-03BF-3356C4E5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Цветовая модель HSL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1586B-0AE6-C5E7-919B-F2AED998A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043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Компоненты цвета:</a:t>
            </a:r>
            <a:endParaRPr lang="en-US" dirty="0"/>
          </a:p>
          <a:p>
            <a:pPr lvl="1"/>
            <a:r>
              <a:rPr lang="en-US" dirty="0"/>
              <a:t>H: Hue (</a:t>
            </a:r>
            <a:r>
              <a:rPr lang="en-US" dirty="0" err="1"/>
              <a:t>оттенок</a:t>
            </a:r>
            <a:r>
              <a:rPr lang="en-US" dirty="0"/>
              <a:t>, 0–360°)</a:t>
            </a:r>
          </a:p>
          <a:p>
            <a:pPr lvl="2"/>
            <a:r>
              <a:rPr lang="en-US" dirty="0"/>
              <a:t>H=0° — </a:t>
            </a:r>
            <a:r>
              <a:rPr lang="en-US" dirty="0" err="1"/>
              <a:t>красный</a:t>
            </a:r>
            <a:r>
              <a:rPr lang="en-US" dirty="0"/>
              <a:t>, H=120° — </a:t>
            </a:r>
            <a:r>
              <a:rPr lang="en-US" dirty="0" err="1"/>
              <a:t>зелёный</a:t>
            </a:r>
            <a:r>
              <a:rPr lang="en-US" dirty="0"/>
              <a:t>, H=240° — </a:t>
            </a:r>
            <a:r>
              <a:rPr lang="en-US" dirty="0" err="1"/>
              <a:t>синий</a:t>
            </a:r>
            <a:endParaRPr lang="en-US" dirty="0"/>
          </a:p>
          <a:p>
            <a:pPr lvl="1"/>
            <a:r>
              <a:rPr lang="en-US" dirty="0"/>
              <a:t>S: Saturation (</a:t>
            </a:r>
            <a:r>
              <a:rPr lang="en-US" dirty="0" err="1"/>
              <a:t>насыщенность</a:t>
            </a:r>
            <a:r>
              <a:rPr lang="en-US" dirty="0"/>
              <a:t>),</a:t>
            </a:r>
          </a:p>
          <a:p>
            <a:pPr lvl="1"/>
            <a:r>
              <a:rPr lang="en-US" dirty="0"/>
              <a:t>L: Lightness (</a:t>
            </a:r>
            <a:r>
              <a:rPr lang="en-US" dirty="0" err="1"/>
              <a:t>светлота</a:t>
            </a:r>
            <a:r>
              <a:rPr lang="en-US" dirty="0"/>
              <a:t>)</a:t>
            </a:r>
          </a:p>
          <a:p>
            <a:r>
              <a:rPr lang="en-US" dirty="0" err="1"/>
              <a:t>Более</a:t>
            </a:r>
            <a:r>
              <a:rPr lang="en-US" dirty="0"/>
              <a:t> </a:t>
            </a:r>
            <a:r>
              <a:rPr lang="en-US" dirty="0" err="1"/>
              <a:t>интуитивна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человека</a:t>
            </a:r>
            <a:endParaRPr lang="en-US" dirty="0"/>
          </a:p>
          <a:p>
            <a:r>
              <a:rPr lang="en-US" dirty="0" err="1"/>
              <a:t>Удобна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регулировки</a:t>
            </a:r>
            <a:r>
              <a:rPr lang="en-US" dirty="0"/>
              <a:t> </a:t>
            </a:r>
            <a:r>
              <a:rPr lang="en-US" dirty="0" err="1"/>
              <a:t>цветового</a:t>
            </a:r>
            <a:r>
              <a:rPr lang="en-US" dirty="0"/>
              <a:t> </a:t>
            </a:r>
            <a:r>
              <a:rPr lang="en-US" dirty="0" err="1"/>
              <a:t>тона</a:t>
            </a:r>
            <a:r>
              <a:rPr lang="en-US" dirty="0"/>
              <a:t>, </a:t>
            </a:r>
            <a:r>
              <a:rPr lang="en-US" dirty="0" err="1"/>
              <a:t>насыщенности</a:t>
            </a:r>
            <a:r>
              <a:rPr lang="en-US" dirty="0"/>
              <a:t>, </a:t>
            </a:r>
            <a:r>
              <a:rPr lang="en-US" dirty="0" err="1"/>
              <a:t>яркости</a:t>
            </a:r>
            <a:endParaRPr lang="en-US" dirty="0"/>
          </a:p>
        </p:txBody>
      </p:sp>
      <p:pic>
        <p:nvPicPr>
          <p:cNvPr id="5" name="Picture 7" descr="564px-Color_cones">
            <a:extLst>
              <a:ext uri="{FF2B5EF4-FFF2-40B4-BE49-F238E27FC236}">
                <a16:creationId xmlns:a16="http://schemas.microsoft.com/office/drawing/2014/main" id="{26C2B454-F38E-11E3-4197-D27F7EAA5D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43" y="1825625"/>
            <a:ext cx="4090257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285873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32DE0143-6D5E-5FD0-9AD5-64E57ED57C28}"/>
              </a:ext>
            </a:extLst>
          </p:cNvPr>
          <p:cNvGrpSpPr>
            <a:grpSpLocks/>
          </p:cNvGrpSpPr>
          <p:nvPr/>
        </p:nvGrpSpPr>
        <p:grpSpPr bwMode="auto">
          <a:xfrm>
            <a:off x="4151313" y="1989139"/>
            <a:ext cx="3854450" cy="2859087"/>
            <a:chOff x="1655" y="1253"/>
            <a:chExt cx="2428" cy="1801"/>
          </a:xfrm>
        </p:grpSpPr>
        <p:pic>
          <p:nvPicPr>
            <p:cNvPr id="44042" name="Picture 11">
              <a:extLst>
                <a:ext uri="{FF2B5EF4-FFF2-40B4-BE49-F238E27FC236}">
                  <a16:creationId xmlns:a16="http://schemas.microsoft.com/office/drawing/2014/main" id="{559474D2-9713-0290-A21B-FDA2C1AD1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" y="1266"/>
              <a:ext cx="2406" cy="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3" name="Text Box 12">
              <a:extLst>
                <a:ext uri="{FF2B5EF4-FFF2-40B4-BE49-F238E27FC236}">
                  <a16:creationId xmlns:a16="http://schemas.microsoft.com/office/drawing/2014/main" id="{654B49E0-51FB-2865-2C93-20B6333B6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253"/>
              <a:ext cx="240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/>
                <a:t>S</a:t>
              </a:r>
              <a:endParaRPr lang="ru-RU" altLang="en-US" sz="3200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B97D70EF-6F94-AD93-8A43-B06DF973E3ED}"/>
              </a:ext>
            </a:extLst>
          </p:cNvPr>
          <p:cNvGrpSpPr>
            <a:grpSpLocks/>
          </p:cNvGrpSpPr>
          <p:nvPr/>
        </p:nvGrpSpPr>
        <p:grpSpPr bwMode="auto">
          <a:xfrm>
            <a:off x="4186239" y="2005014"/>
            <a:ext cx="3819525" cy="2847975"/>
            <a:chOff x="1677" y="1263"/>
            <a:chExt cx="2406" cy="1794"/>
          </a:xfrm>
        </p:grpSpPr>
        <p:pic>
          <p:nvPicPr>
            <p:cNvPr id="44040" name="Picture 5">
              <a:extLst>
                <a:ext uri="{FF2B5EF4-FFF2-40B4-BE49-F238E27FC236}">
                  <a16:creationId xmlns:a16="http://schemas.microsoft.com/office/drawing/2014/main" id="{5F196038-8FDC-0B50-F9D7-B8259B14E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" y="1263"/>
              <a:ext cx="2406" cy="1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1" name="Text Box 6">
              <a:extLst>
                <a:ext uri="{FF2B5EF4-FFF2-40B4-BE49-F238E27FC236}">
                  <a16:creationId xmlns:a16="http://schemas.microsoft.com/office/drawing/2014/main" id="{BC2C7B68-F0E7-47FA-A5A5-EE04CC8FE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1298"/>
              <a:ext cx="235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3200">
                  <a:solidFill>
                    <a:srgbClr val="FFFFFF"/>
                  </a:solidFill>
                </a:rPr>
                <a:t>H</a:t>
              </a:r>
              <a:endParaRPr lang="ru-RU" altLang="en-US" sz="320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16">
            <a:extLst>
              <a:ext uri="{FF2B5EF4-FFF2-40B4-BE49-F238E27FC236}">
                <a16:creationId xmlns:a16="http://schemas.microsoft.com/office/drawing/2014/main" id="{92593CBD-DFB6-1250-5620-9D35167C87AB}"/>
              </a:ext>
            </a:extLst>
          </p:cNvPr>
          <p:cNvGrpSpPr>
            <a:grpSpLocks/>
          </p:cNvGrpSpPr>
          <p:nvPr/>
        </p:nvGrpSpPr>
        <p:grpSpPr bwMode="auto">
          <a:xfrm>
            <a:off x="4151313" y="1989139"/>
            <a:ext cx="3854450" cy="2854325"/>
            <a:chOff x="1655" y="1253"/>
            <a:chExt cx="2428" cy="1798"/>
          </a:xfrm>
        </p:grpSpPr>
        <p:pic>
          <p:nvPicPr>
            <p:cNvPr id="44038" name="Picture 14">
              <a:extLst>
                <a:ext uri="{FF2B5EF4-FFF2-40B4-BE49-F238E27FC236}">
                  <a16:creationId xmlns:a16="http://schemas.microsoft.com/office/drawing/2014/main" id="{EABF6152-2CAA-ABD5-9DB7-5A8952A4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" y="1269"/>
              <a:ext cx="2406" cy="1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Text Box 15">
              <a:extLst>
                <a:ext uri="{FF2B5EF4-FFF2-40B4-BE49-F238E27FC236}">
                  <a16:creationId xmlns:a16="http://schemas.microsoft.com/office/drawing/2014/main" id="{91D818C7-2A1B-FAD3-3E56-CB5E41D9C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253"/>
              <a:ext cx="240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FFFFFF"/>
                  </a:solidFill>
                </a:rPr>
                <a:t>L</a:t>
              </a:r>
              <a:endParaRPr lang="ru-RU" altLang="en-US" sz="3200">
                <a:solidFill>
                  <a:srgbClr val="FFFFFF"/>
                </a:solidFill>
              </a:endParaRPr>
            </a:p>
          </p:txBody>
        </p:sp>
      </p:grpSp>
      <p:pic>
        <p:nvPicPr>
          <p:cNvPr id="50180" name="Picture 4">
            <a:extLst>
              <a:ext uri="{FF2B5EF4-FFF2-40B4-BE49-F238E27FC236}">
                <a16:creationId xmlns:a16="http://schemas.microsoft.com/office/drawing/2014/main" id="{CD5D46F2-B803-8599-4339-1FC3C9A81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9" y="2000250"/>
            <a:ext cx="38195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48128E-6 L -0.29132 -0.29358 " pathEditMode="relative" rAng="0" ptsTypes="AA">
                                      <p:cBhvr>
                                        <p:cTn id="15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66" y="-1467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7 1.60425E-6 L 0.29323 -0.29196 " pathEditMode="relative" rAng="0" ptsTypes="AA">
                                      <p:cBhvr>
                                        <p:cTn id="1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53" y="-1460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7 2.76468E-6 L 0.00191 0.29542 " pathEditMode="relative" rAng="0" ptsTypes="AA">
                                      <p:cBhvr>
                                        <p:cTn id="19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477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4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018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2A42C09-B0D9-35CA-B579-F4823999A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Преобразование из</a:t>
            </a:r>
            <a:r>
              <a:rPr lang="en-US" altLang="en-US"/>
              <a:t> RGB </a:t>
            </a:r>
            <a:r>
              <a:rPr lang="ru-RU" altLang="en-US"/>
              <a:t>в </a:t>
            </a:r>
            <a:r>
              <a:rPr lang="en-US" altLang="en-US"/>
              <a:t>HSL</a:t>
            </a:r>
            <a:endParaRPr lang="ru-RU" altLang="en-US"/>
          </a:p>
        </p:txBody>
      </p:sp>
      <p:sp>
        <p:nvSpPr>
          <p:cNvPr id="46083" name="Rectangle 7">
            <a:extLst>
              <a:ext uri="{FF2B5EF4-FFF2-40B4-BE49-F238E27FC236}">
                <a16:creationId xmlns:a16="http://schemas.microsoft.com/office/drawing/2014/main" id="{8E4B6146-B6D6-BCC5-5411-F67B44E98D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R, G, B </a:t>
            </a:r>
            <a:r>
              <a:rPr lang="ru-RU" altLang="en-US" sz="2400"/>
              <a:t>находятся в диапазоне </a:t>
            </a:r>
            <a:r>
              <a:rPr lang="en-US" altLang="en-US" sz="2400"/>
              <a:t>0 … 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MAX = max(R, G, B)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MIN = min(R, G, B)</a:t>
            </a:r>
            <a:endParaRPr lang="ru-RU" altLang="en-US" sz="2400" dirty="0"/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FB70C724-8637-4EC9-B02E-E2E6C5F1F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3141664"/>
            <a:ext cx="5111750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>
            <a:extLst>
              <a:ext uri="{FF2B5EF4-FFF2-40B4-BE49-F238E27FC236}">
                <a16:creationId xmlns:a16="http://schemas.microsoft.com/office/drawing/2014/main" id="{A69EE1B3-0828-C2F4-85C8-D0F504E3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842000"/>
            <a:ext cx="52197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6">
            <a:extLst>
              <a:ext uri="{FF2B5EF4-FFF2-40B4-BE49-F238E27FC236}">
                <a16:creationId xmlns:a16="http://schemas.microsoft.com/office/drawing/2014/main" id="{9922EA90-FA75-6C2B-03EC-99B52B50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6427788"/>
            <a:ext cx="309721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64962FC-12C8-19DE-11C7-F263BAE2E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Преобразование </a:t>
            </a:r>
            <a:r>
              <a:rPr lang="en-US" altLang="en-US"/>
              <a:t>HSL </a:t>
            </a:r>
            <a:r>
              <a:rPr lang="ru-RU" altLang="en-US"/>
              <a:t>в </a:t>
            </a:r>
            <a:r>
              <a:rPr lang="en-US" altLang="en-US"/>
              <a:t>RGB</a:t>
            </a:r>
            <a:endParaRPr lang="ru-RU" alt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70C26FA-F504-72B5-2046-D3650CC373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H: [0, 360);	S, L: [0, 1];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R, G, B: [0, 1]</a:t>
            </a:r>
          </a:p>
          <a:p>
            <a:pPr eaLnBrk="1" hangingPunct="1">
              <a:lnSpc>
                <a:spcPct val="80000"/>
              </a:lnSpc>
            </a:pPr>
            <a:r>
              <a:rPr lang="ru-RU" altLang="en-US" sz="2400"/>
              <a:t>Если </a:t>
            </a:r>
            <a:r>
              <a:rPr lang="en-US" altLang="en-US" sz="2400"/>
              <a:t>S=0; </a:t>
            </a:r>
            <a:r>
              <a:rPr lang="ru-RU" altLang="en-US" sz="2400"/>
              <a:t>то </a:t>
            </a:r>
            <a:r>
              <a:rPr lang="en-US" altLang="en-US" sz="2400"/>
              <a:t>R=G=B=L</a:t>
            </a: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6B3AF61B-72AB-8646-5E40-E948798D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3141664"/>
            <a:ext cx="3305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>
            <a:extLst>
              <a:ext uri="{FF2B5EF4-FFF2-40B4-BE49-F238E27FC236}">
                <a16:creationId xmlns:a16="http://schemas.microsoft.com/office/drawing/2014/main" id="{3CA8313B-B333-6D12-A0B6-457B9677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862388"/>
            <a:ext cx="2114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>
            <a:extLst>
              <a:ext uri="{FF2B5EF4-FFF2-40B4-BE49-F238E27FC236}">
                <a16:creationId xmlns:a16="http://schemas.microsoft.com/office/drawing/2014/main" id="{F2E8671E-4923-30A6-236E-08AC48BB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4222751"/>
            <a:ext cx="8096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7">
            <a:extLst>
              <a:ext uri="{FF2B5EF4-FFF2-40B4-BE49-F238E27FC236}">
                <a16:creationId xmlns:a16="http://schemas.microsoft.com/office/drawing/2014/main" id="{C9E06AB3-5E83-D0D7-01D4-740FEF64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1" y="3141664"/>
            <a:ext cx="14763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8">
            <a:extLst>
              <a:ext uri="{FF2B5EF4-FFF2-40B4-BE49-F238E27FC236}">
                <a16:creationId xmlns:a16="http://schemas.microsoft.com/office/drawing/2014/main" id="{3B4489BC-0576-CAC7-E0FB-73A4F979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573463"/>
            <a:ext cx="11430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9">
            <a:extLst>
              <a:ext uri="{FF2B5EF4-FFF2-40B4-BE49-F238E27FC236}">
                <a16:creationId xmlns:a16="http://schemas.microsoft.com/office/drawing/2014/main" id="{F2DADB11-6106-60A0-DB61-2903B4EAB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1" y="3789364"/>
            <a:ext cx="14763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4" name="Picture 10">
            <a:extLst>
              <a:ext uri="{FF2B5EF4-FFF2-40B4-BE49-F238E27FC236}">
                <a16:creationId xmlns:a16="http://schemas.microsoft.com/office/drawing/2014/main" id="{BFC1DD1D-D38C-8126-5BA8-A8CF3DC70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4797425"/>
            <a:ext cx="50768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5" name="Picture 11">
            <a:extLst>
              <a:ext uri="{FF2B5EF4-FFF2-40B4-BE49-F238E27FC236}">
                <a16:creationId xmlns:a16="http://schemas.microsoft.com/office/drawing/2014/main" id="{D80C38AA-6DA1-8737-D3CC-AA801F03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5084763"/>
            <a:ext cx="50768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6" name="Picture 12">
            <a:extLst>
              <a:ext uri="{FF2B5EF4-FFF2-40B4-BE49-F238E27FC236}">
                <a16:creationId xmlns:a16="http://schemas.microsoft.com/office/drawing/2014/main" id="{9BE72BA3-A406-0CE2-7031-1DA0EA94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5791200"/>
            <a:ext cx="6667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7" name="Text Box 13">
            <a:extLst>
              <a:ext uri="{FF2B5EF4-FFF2-40B4-BE49-F238E27FC236}">
                <a16:creationId xmlns:a16="http://schemas.microsoft.com/office/drawing/2014/main" id="{8C775197-A741-80EF-73AF-DC95727BA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5373688"/>
            <a:ext cx="28344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en-US"/>
              <a:t>Для каждого </a:t>
            </a:r>
            <a:r>
              <a:rPr lang="en-US" altLang="en-US"/>
              <a:t>c = R, G, B:</a:t>
            </a:r>
            <a:endParaRPr lang="ru-RU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DA52-7D16-FD7B-3512-02AE95E2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AEBF-80E4-A3E5-6716-2CF073B7F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55760" cy="4351338"/>
          </a:xfrm>
        </p:spPr>
        <p:txBody>
          <a:bodyPr>
            <a:normAutofit/>
          </a:bodyPr>
          <a:lstStyle/>
          <a:p>
            <a:r>
              <a:rPr lang="ru-RU" dirty="0"/>
              <a:t>H: </a:t>
            </a:r>
            <a:r>
              <a:rPr lang="ru-RU" dirty="0" err="1"/>
              <a:t>Hue</a:t>
            </a:r>
            <a:r>
              <a:rPr lang="ru-RU" dirty="0"/>
              <a:t> (оттенок), S: </a:t>
            </a:r>
            <a:r>
              <a:rPr lang="ru-RU" dirty="0" err="1"/>
              <a:t>Saturation</a:t>
            </a:r>
            <a:r>
              <a:rPr lang="ru-RU" dirty="0"/>
              <a:t> (насыщенность), V: Value (яркость)</a:t>
            </a:r>
          </a:p>
          <a:p>
            <a:r>
              <a:rPr lang="ru-RU" dirty="0"/>
              <a:t>Близка к HSL, но яркость (Value) отличается от светлоты (</a:t>
            </a:r>
            <a:r>
              <a:rPr lang="ru-RU" dirty="0" err="1"/>
              <a:t>Lightness</a:t>
            </a:r>
            <a:r>
              <a:rPr lang="ru-RU" dirty="0"/>
              <a:t>)</a:t>
            </a:r>
          </a:p>
          <a:p>
            <a:r>
              <a:rPr lang="ru-RU" dirty="0"/>
              <a:t>Часто используется при сегментации по цвету</a:t>
            </a:r>
          </a:p>
          <a:p>
            <a:r>
              <a:rPr lang="ru-RU" dirty="0"/>
              <a:t>Удобна для обработки изображений</a:t>
            </a:r>
          </a:p>
          <a:p>
            <a:endParaRPr lang="en-US" dirty="0"/>
          </a:p>
        </p:txBody>
      </p:sp>
      <p:pic>
        <p:nvPicPr>
          <p:cNvPr id="37891" name="Picture 5" descr="750px-HSV_cylinder">
            <a:extLst>
              <a:ext uri="{FF2B5EF4-FFF2-40B4-BE49-F238E27FC236}">
                <a16:creationId xmlns:a16="http://schemas.microsoft.com/office/drawing/2014/main" id="{C15C60AF-7221-D159-8248-0FAB3A0EC01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4524" y="2157573"/>
            <a:ext cx="4609302" cy="3687442"/>
          </a:xfrm>
          <a:noFill/>
        </p:spPr>
      </p:pic>
    </p:spTree>
    <p:extLst>
      <p:ext uri="{BB962C8B-B14F-4D97-AF65-F5344CB8AC3E}">
        <p14:creationId xmlns:p14="http://schemas.microsoft.com/office/powerpoint/2010/main" val="1433492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BFAEDC2D-E37B-09FB-BE1F-38B1312B6866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1600200"/>
            <a:ext cx="4895850" cy="3657600"/>
            <a:chOff x="1338" y="1008"/>
            <a:chExt cx="3084" cy="2304"/>
          </a:xfrm>
        </p:grpSpPr>
        <p:pic>
          <p:nvPicPr>
            <p:cNvPr id="35850" name="Picture 7">
              <a:extLst>
                <a:ext uri="{FF2B5EF4-FFF2-40B4-BE49-F238E27FC236}">
                  <a16:creationId xmlns:a16="http://schemas.microsoft.com/office/drawing/2014/main" id="{044EA4E5-D31E-75B3-DFE2-7AA17650F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1008"/>
              <a:ext cx="3072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1" name="Text Box 11">
              <a:extLst>
                <a:ext uri="{FF2B5EF4-FFF2-40B4-BE49-F238E27FC236}">
                  <a16:creationId xmlns:a16="http://schemas.microsoft.com/office/drawing/2014/main" id="{2871CFE9-A971-CC59-A2A0-C17725E77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026"/>
              <a:ext cx="30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3200"/>
                <a:t>S</a:t>
              </a:r>
              <a:endParaRPr lang="ru-RU" altLang="en-US" sz="3200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F26BE129-9E1B-FE5B-C48C-90D995BAB74E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1604964"/>
            <a:ext cx="4895850" cy="3648075"/>
            <a:chOff x="1338" y="1011"/>
            <a:chExt cx="3084" cy="2298"/>
          </a:xfrm>
        </p:grpSpPr>
        <p:pic>
          <p:nvPicPr>
            <p:cNvPr id="35848" name="Picture 8">
              <a:extLst>
                <a:ext uri="{FF2B5EF4-FFF2-40B4-BE49-F238E27FC236}">
                  <a16:creationId xmlns:a16="http://schemas.microsoft.com/office/drawing/2014/main" id="{182AE9C9-6525-ADE4-97DD-250331052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1011"/>
              <a:ext cx="3072" cy="2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9" name="Text Box 9">
              <a:extLst>
                <a:ext uri="{FF2B5EF4-FFF2-40B4-BE49-F238E27FC236}">
                  <a16:creationId xmlns:a16="http://schemas.microsoft.com/office/drawing/2014/main" id="{424DC5B8-4E5A-B8AA-61C2-53EC03177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026"/>
              <a:ext cx="30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800">
                  <a:solidFill>
                    <a:srgbClr val="FFFFFF"/>
                  </a:solidFill>
                </a:rPr>
                <a:t>V</a:t>
              </a:r>
              <a:endParaRPr lang="ru-RU" alt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14">
            <a:extLst>
              <a:ext uri="{FF2B5EF4-FFF2-40B4-BE49-F238E27FC236}">
                <a16:creationId xmlns:a16="http://schemas.microsoft.com/office/drawing/2014/main" id="{06D5F227-7988-9A9B-2DF4-7C7946FDEF89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1600200"/>
            <a:ext cx="4895850" cy="3657600"/>
            <a:chOff x="1338" y="1008"/>
            <a:chExt cx="3084" cy="2304"/>
          </a:xfrm>
        </p:grpSpPr>
        <p:pic>
          <p:nvPicPr>
            <p:cNvPr id="35846" name="Picture 5">
              <a:extLst>
                <a:ext uri="{FF2B5EF4-FFF2-40B4-BE49-F238E27FC236}">
                  <a16:creationId xmlns:a16="http://schemas.microsoft.com/office/drawing/2014/main" id="{0100E571-B71C-CE0A-2C0B-6C6EB0471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1008"/>
              <a:ext cx="3072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7" name="Text Box 13">
              <a:extLst>
                <a:ext uri="{FF2B5EF4-FFF2-40B4-BE49-F238E27FC236}">
                  <a16:creationId xmlns:a16="http://schemas.microsoft.com/office/drawing/2014/main" id="{CAB93879-995C-B5CD-18C3-22D922FC37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026"/>
              <a:ext cx="30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3200"/>
                <a:t>H</a:t>
              </a:r>
              <a:endParaRPr lang="ru-RU" altLang="en-US" sz="3200"/>
            </a:p>
          </p:txBody>
        </p:sp>
      </p:grpSp>
      <p:pic>
        <p:nvPicPr>
          <p:cNvPr id="49156" name="Picture 4">
            <a:extLst>
              <a:ext uri="{FF2B5EF4-FFF2-40B4-BE49-F238E27FC236}">
                <a16:creationId xmlns:a16="http://schemas.microsoft.com/office/drawing/2014/main" id="{488B6B66-2EFB-D837-5F47-A3DFCD3F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4964"/>
            <a:ext cx="48768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48128E-6 L 0.23628 -0.2411 " pathEditMode="relative" rAng="0" ptsTypes="AA">
                                      <p:cBhvr>
                                        <p:cTn id="15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206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9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48128E-6 L -0.2283 -0.2411 " pathEditMode="relative" rAng="0" ptsTypes="AA">
                                      <p:cBhvr>
                                        <p:cTn id="1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1206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48128E-6 L 0 0.23069 " pathEditMode="relative" rAng="0" ptsTypes="AA">
                                      <p:cBhvr>
                                        <p:cTn id="19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3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40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91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0D318F6-22F9-38F9-271E-346994905E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Преобразование из цветовой модели </a:t>
            </a:r>
            <a:r>
              <a:rPr lang="en-US"/>
              <a:t>RGB </a:t>
            </a:r>
            <a:r>
              <a:rPr lang="ru-RU"/>
              <a:t>в </a:t>
            </a:r>
            <a:r>
              <a:rPr lang="en-US"/>
              <a:t>HSV</a:t>
            </a:r>
            <a:endParaRPr lang="ru-RU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1A99F35-0494-4B8C-0E2A-94940137BB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/>
              <a:t>H [</a:t>
            </a:r>
            <a:r>
              <a:rPr lang="ru-RU" altLang="en-US"/>
              <a:t>0</a:t>
            </a:r>
            <a:r>
              <a:rPr lang="en-US" altLang="en-US"/>
              <a:t>, 360)</a:t>
            </a:r>
          </a:p>
          <a:p>
            <a:r>
              <a:rPr lang="en-US" altLang="en-US"/>
              <a:t>S,V,R,G,B [0, 1]</a:t>
            </a:r>
          </a:p>
          <a:p>
            <a:r>
              <a:rPr lang="en-US" altLang="en-US"/>
              <a:t>MAX = max(R, G, B); MIN = min(R, G, B)</a:t>
            </a:r>
            <a:endParaRPr lang="ru-RU" altLang="en-US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22814F5D-EB71-EFC6-D3F9-1BD620BA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789364"/>
            <a:ext cx="5364163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337E24FA-EE9C-1A7E-4491-FDBA0A36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3716339"/>
            <a:ext cx="36353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8">
            <a:extLst>
              <a:ext uri="{FF2B5EF4-FFF2-40B4-BE49-F238E27FC236}">
                <a16:creationId xmlns:a16="http://schemas.microsoft.com/office/drawing/2014/main" id="{DB5200F1-F81C-8D3A-AD58-5959A64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4" y="4941888"/>
            <a:ext cx="20161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5A9166B-D8A4-2309-CBB1-8C2D3DE2B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Преобразование из </a:t>
            </a:r>
            <a:r>
              <a:rPr lang="en-US" altLang="en-US"/>
              <a:t>HSV </a:t>
            </a:r>
            <a:r>
              <a:rPr lang="ru-RU" altLang="en-US"/>
              <a:t>в </a:t>
            </a:r>
            <a:r>
              <a:rPr lang="en-US" altLang="en-US"/>
              <a:t>RGB</a:t>
            </a:r>
            <a:endParaRPr lang="ru-RU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8">
                <a:extLst>
                  <a:ext uri="{FF2B5EF4-FFF2-40B4-BE49-F238E27FC236}">
                    <a16:creationId xmlns:a16="http://schemas.microsoft.com/office/drawing/2014/main" id="{C0C981F4-387B-E31C-51F5-7433365CD32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endParaRPr lang="en-US" dirty="0"/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i="1" dirty="0"/>
                  <a:t>f</a:t>
                </a:r>
                <a:r>
                  <a:rPr lang="en-US" dirty="0"/>
                  <a:t> = H/60 – H</a:t>
                </a:r>
                <a:r>
                  <a:rPr lang="en-US" baseline="-25000" dirty="0"/>
                  <a:t>i</a:t>
                </a:r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i="1" dirty="0"/>
                  <a:t>p=</a:t>
                </a:r>
                <a:r>
                  <a:rPr lang="en-US" dirty="0"/>
                  <a:t>V*(1-S)</a:t>
                </a:r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dirty="0"/>
                  <a:t>q=V*(1-</a:t>
                </a:r>
                <a:r>
                  <a:rPr lang="en-US" i="1" dirty="0"/>
                  <a:t>f*</a:t>
                </a:r>
                <a:r>
                  <a:rPr lang="en-US" dirty="0"/>
                  <a:t>S)</a:t>
                </a:r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dirty="0"/>
                  <a:t>t=V*(1-(1-</a:t>
                </a:r>
                <a:r>
                  <a:rPr lang="en-US" i="1" dirty="0"/>
                  <a:t>f</a:t>
                </a:r>
                <a:r>
                  <a:rPr lang="en-US" dirty="0"/>
                  <a:t>)*S)</a:t>
                </a:r>
              </a:p>
              <a:p>
                <a:pPr marL="274320" indent="-274320"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0	-&gt;	R=V,	G=t,	B=p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1	-&gt;	R=q,	G=V,	B=p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2	-&gt;	R=p,	G=V,	B=t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3	-&gt;	R=p,	G=q,	B=V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4	-&gt;	R=t,	G=p,	B=V</a:t>
                </a:r>
              </a:p>
              <a:p>
                <a:pPr marL="182880" indent="-246888">
                  <a:buFont typeface="Wingdings 2"/>
                  <a:buChar char=""/>
                  <a:defRPr/>
                </a:pPr>
                <a:r>
                  <a:rPr lang="en-US" dirty="0"/>
                  <a:t>If H</a:t>
                </a:r>
                <a:r>
                  <a:rPr lang="en-US" baseline="-25000" dirty="0"/>
                  <a:t>i </a:t>
                </a:r>
                <a:r>
                  <a:rPr lang="en-US" dirty="0"/>
                  <a:t>= 5	-&gt;	R=V,	G=p,	B=q</a:t>
                </a:r>
                <a:endParaRPr lang="ru-RU" dirty="0"/>
              </a:p>
            </p:txBody>
          </p:sp>
        </mc:Choice>
        <mc:Fallback xmlns="">
          <p:sp>
            <p:nvSpPr>
              <p:cNvPr id="34819" name="Rectangle 8">
                <a:extLst>
                  <a:ext uri="{FF2B5EF4-FFF2-40B4-BE49-F238E27FC236}">
                    <a16:creationId xmlns:a16="http://schemas.microsoft.com/office/drawing/2014/main" id="{C0C981F4-387B-E31C-51F5-7433365CD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840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DED7-AB17-BDF4-F747-395830B1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Цифровое растровое изображение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5661-FCEC-2B37-D49A-17736599B9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Цифровое изображение — это двумерная сетка (матрица) </a:t>
            </a:r>
            <a:r>
              <a:rPr lang="ru-RU" b="1" dirty="0"/>
              <a:t>пикселей</a:t>
            </a:r>
            <a:r>
              <a:rPr lang="ru-RU" dirty="0"/>
              <a:t>, где каждый пиксель содержит данные о яркости или цвете в соответствующей точке</a:t>
            </a:r>
          </a:p>
          <a:p>
            <a:r>
              <a:rPr lang="ru-RU" dirty="0"/>
              <a:t>Ключевые характеристики:</a:t>
            </a:r>
          </a:p>
          <a:p>
            <a:pPr lvl="1"/>
            <a:r>
              <a:rPr lang="ru-RU" b="1" dirty="0"/>
              <a:t>Разрешение</a:t>
            </a:r>
            <a:r>
              <a:rPr lang="ru-RU" dirty="0"/>
              <a:t> — количество пикселей по горизонтали и вертикали</a:t>
            </a:r>
          </a:p>
          <a:p>
            <a:pPr lvl="1"/>
            <a:r>
              <a:rPr lang="ru-RU" b="1" dirty="0"/>
              <a:t>Глубина цвета</a:t>
            </a:r>
            <a:r>
              <a:rPr lang="ru-RU" dirty="0"/>
              <a:t> — количество битов, используемых для кодирования цвета одного пикселя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4CC5B3-AF72-B067-9C96-7ABE8393E7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0400" y="2096294"/>
            <a:ext cx="3505200" cy="3810000"/>
          </a:xfrm>
        </p:spPr>
      </p:pic>
    </p:spTree>
    <p:extLst>
      <p:ext uri="{BB962C8B-B14F-4D97-AF65-F5344CB8AC3E}">
        <p14:creationId xmlns:p14="http://schemas.microsoft.com/office/powerpoint/2010/main" val="336897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64FA-4D01-737D-AED3-F79E06F4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 err="1"/>
              <a:t>YCbCr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DAEA-8ECD-720F-3D6D-AE01D6347E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Используется в видео и сжатии изображений (JPEG, MPEG)</a:t>
            </a:r>
            <a:endParaRPr lang="en-US" dirty="0"/>
          </a:p>
          <a:p>
            <a:r>
              <a:rPr lang="ru-RU" dirty="0"/>
              <a:t>Цвет кодируется компонентами:</a:t>
            </a:r>
          </a:p>
          <a:p>
            <a:pPr lvl="1"/>
            <a:r>
              <a:rPr lang="ru-RU" dirty="0"/>
              <a:t>Y — яркость (</a:t>
            </a:r>
            <a:r>
              <a:rPr lang="ru-RU" dirty="0" err="1"/>
              <a:t>luma</a:t>
            </a:r>
            <a:r>
              <a:rPr lang="ru-RU" dirty="0"/>
              <a:t>),</a:t>
            </a:r>
          </a:p>
          <a:p>
            <a:pPr lvl="1"/>
            <a:r>
              <a:rPr lang="ru-RU" dirty="0" err="1"/>
              <a:t>Cr</a:t>
            </a:r>
            <a:r>
              <a:rPr lang="ru-RU" dirty="0"/>
              <a:t> и </a:t>
            </a:r>
            <a:r>
              <a:rPr lang="ru-RU" dirty="0" err="1"/>
              <a:t>Cb</a:t>
            </a:r>
            <a:r>
              <a:rPr lang="ru-RU" dirty="0"/>
              <a:t> — компоненты цветности (</a:t>
            </a:r>
            <a:r>
              <a:rPr lang="ru-RU" dirty="0" err="1"/>
              <a:t>chroma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en-US" dirty="0"/>
              <a:t>Pb </a:t>
            </a:r>
            <a:r>
              <a:rPr lang="ru-RU" dirty="0"/>
              <a:t>и </a:t>
            </a:r>
            <a:r>
              <a:rPr lang="en-US" dirty="0" err="1"/>
              <a:t>Pr</a:t>
            </a:r>
            <a:r>
              <a:rPr lang="en-US" dirty="0"/>
              <a:t> – </a:t>
            </a:r>
            <a:r>
              <a:rPr lang="ru-RU" dirty="0"/>
              <a:t>нормализованные компоненты цветности</a:t>
            </a:r>
          </a:p>
          <a:p>
            <a:r>
              <a:rPr lang="ru-RU" dirty="0"/>
              <a:t>Отделяет яркость от цвета — удобно для анализа и сжатия</a:t>
            </a:r>
          </a:p>
          <a:p>
            <a:r>
              <a:rPr lang="ru-RU" dirty="0"/>
              <a:t>Можно сжимать цветность сильнее или использовать меньшее разрешение, чем яркость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22458-6BCB-743D-51FC-F2F6DB4C31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12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F54852-ADCB-986F-D4D5-B35E0532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из </a:t>
            </a:r>
            <a:r>
              <a:rPr lang="en-US" dirty="0"/>
              <a:t>RGB </a:t>
            </a:r>
            <a:r>
              <a:rPr lang="ru-RU" dirty="0"/>
              <a:t>в </a:t>
            </a:r>
            <a:r>
              <a:rPr lang="en-US" dirty="0" err="1"/>
              <a:t>Y’CrCb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Y’PbPr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04AEB4-E84A-3EEC-0913-79B2B5B38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16, 12, 128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219,224,224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=0.299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=0.587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=0.144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04AEB4-E84A-3EEC-0913-79B2B5B38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74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51CF-FB16-4BC0-5757-ACF7475A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из </a:t>
            </a:r>
            <a:r>
              <a:rPr lang="en-US" dirty="0" err="1"/>
              <a:t>Y’PbPr</a:t>
            </a:r>
            <a:r>
              <a:rPr lang="ru-RU" dirty="0"/>
              <a:t> в </a:t>
            </a:r>
            <a:r>
              <a:rPr lang="en-US" dirty="0"/>
              <a:t>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9D37F-E9BF-D052-429D-6C5CEDD14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+1.402∗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−0.344136∗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−0.714136∗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+1.772∗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9D37F-E9BF-D052-429D-6C5CEDD14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5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FDAE-EDC8-4DA2-8CD3-35CEF360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CIELAB (LAB)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FFC3E-D3EA-FAED-A39D-FB7BADC15E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Аппаратно-независимая модель</a:t>
            </a:r>
          </a:p>
          <a:p>
            <a:r>
              <a:rPr lang="ru-RU" dirty="0"/>
              <a:t>Основана на восприятии цвета человеком</a:t>
            </a:r>
          </a:p>
          <a:p>
            <a:r>
              <a:rPr lang="ru-RU" dirty="0"/>
              <a:t>Компоненты: L* — светлота, a* — зелено-красный, b* — сине-жёлтый</a:t>
            </a:r>
          </a:p>
          <a:p>
            <a:r>
              <a:rPr lang="ru-RU" dirty="0"/>
              <a:t>Применяется в задачах, где важна точность восприятия цвета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C91F08-F3F4-E352-7C41-3A81E6B692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270" y="2020341"/>
            <a:ext cx="4317460" cy="39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32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C834EB-F91B-36F2-877C-E2111BA2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Гамма-коррекция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9D8936-8A8D-2A9B-AC12-439014EB4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3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F08BA-52C8-7BAE-2C7C-BC7C8B56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Гамма-коррекция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89FE85-A10B-CE16-FA76-588F02E3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Нелинейное преобразование яркости изображения</a:t>
            </a:r>
            <a:r>
              <a:rPr lang="ru-RU" dirty="0"/>
              <a:t>, которое учитывает особенности восприятия света человеческим глазом, а также характеристики отображающих устройств (мониторов, телевизоров и т.п.)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895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9472-9E9D-BC37-1630-BDE31FF4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21FF-9395-605B-7DDB-816F04974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рендеринге изображений</a:t>
            </a:r>
          </a:p>
          <a:p>
            <a:pPr lvl="1"/>
            <a:r>
              <a:rPr lang="ru-RU" dirty="0"/>
              <a:t>нужно линейно смешивать цвета, но сохранять результат в гамма-корректированном виде</a:t>
            </a:r>
          </a:p>
          <a:p>
            <a:r>
              <a:rPr lang="ru-RU" dirty="0"/>
              <a:t>В OpenGL/DirectX/</a:t>
            </a:r>
            <a:r>
              <a:rPr lang="ru-RU" dirty="0" err="1"/>
              <a:t>WebGL</a:t>
            </a:r>
            <a:endParaRPr lang="ru-RU" dirty="0"/>
          </a:p>
          <a:p>
            <a:pPr lvl="1"/>
            <a:r>
              <a:rPr lang="ru-RU" dirty="0"/>
              <a:t>вручную выполняется преобразование между линейным пространством и </a:t>
            </a:r>
            <a:r>
              <a:rPr lang="ru-RU" dirty="0" err="1"/>
              <a:t>sRGB</a:t>
            </a:r>
            <a:endParaRPr lang="ru-RU" dirty="0"/>
          </a:p>
          <a:p>
            <a:pPr lvl="1"/>
            <a:r>
              <a:rPr lang="ru-RU" dirty="0"/>
              <a:t>часто выполняется в фрагментных шейдерах.</a:t>
            </a:r>
          </a:p>
          <a:p>
            <a:r>
              <a:rPr lang="ru-RU" dirty="0"/>
              <a:t>При постобработке фото и видео</a:t>
            </a:r>
          </a:p>
          <a:p>
            <a:pPr lvl="1"/>
            <a:r>
              <a:rPr lang="ru-RU" dirty="0"/>
              <a:t>для коррекции яркости без потерь цвета.</a:t>
            </a:r>
          </a:p>
        </p:txBody>
      </p:sp>
    </p:spTree>
    <p:extLst>
      <p:ext uri="{BB962C8B-B14F-4D97-AF65-F5344CB8AC3E}">
        <p14:creationId xmlns:p14="http://schemas.microsoft.com/office/powerpoint/2010/main" val="3971593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A95B59-E2F8-76A3-53E8-4EDF6CF4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Гамма-коррекция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A836F-A9C4-6FFC-EC5A-841D718EA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ru-RU" dirty="0"/>
                  <a:t>Прямое преобразование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𝐴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Обратное преобразование: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Обычно </a:t>
                </a:r>
                <a:r>
                  <a:rPr lang="en-US" dirty="0"/>
                  <a:t>A=1, </a:t>
                </a:r>
                <a:r>
                  <a:rPr lang="ru-RU" dirty="0"/>
                  <a:t>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A836F-A9C4-6FFC-EC5A-841D718EA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EE8B5C58-1C8B-9985-B068-D7AA34BC3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034"/>
          <a:stretch>
            <a:fillRect/>
          </a:stretch>
        </p:blipFill>
        <p:spPr bwMode="auto">
          <a:xfrm>
            <a:off x="6781800" y="9524"/>
            <a:ext cx="2286000" cy="68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FDCB936-DA4B-A697-171F-B78778C94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5"/>
          <a:stretch>
            <a:fillRect/>
          </a:stretch>
        </p:blipFill>
        <p:spPr bwMode="auto">
          <a:xfrm>
            <a:off x="9328150" y="1148556"/>
            <a:ext cx="2286000" cy="457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0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8E5B43-7BEB-87F3-3220-FB93B0ED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Преобразования  цифровых изображений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F7A27-8B6B-BD2C-AE30-A00DC4515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00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62BC4-7A2B-7A9D-F339-95B421B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Инверсия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DAC162-7729-F3FA-9C2F-44F101761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62" y="1825625"/>
            <a:ext cx="8702675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CED373-AB0C-EAFC-9281-616611E6204F}"/>
                  </a:ext>
                </a:extLst>
              </p:cNvPr>
              <p:cNvSpPr txBox="1"/>
              <p:nvPr/>
            </p:nvSpPr>
            <p:spPr>
              <a:xfrm>
                <a:off x="0" y="1825625"/>
                <a:ext cx="133254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CED373-AB0C-EAFC-9281-616611E6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5625"/>
                <a:ext cx="1332544" cy="830997"/>
              </a:xfrm>
              <a:prstGeom prst="rect">
                <a:avLst/>
              </a:prstGeom>
              <a:blipFill>
                <a:blip r:embed="rId3"/>
                <a:stretch>
                  <a:fillRect l="-3653" r="-3196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71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51D66E-300E-0B03-19B6-CB8893D0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цифровой обработка изображений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E878E4-E8D8-2E71-19E1-8C3D35EB1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Цели цифровой обработки изображений</a:t>
            </a:r>
          </a:p>
          <a:p>
            <a:pPr lvl="1"/>
            <a:r>
              <a:rPr lang="ru-RU" dirty="0"/>
              <a:t>Повышение качества изображений</a:t>
            </a:r>
          </a:p>
          <a:p>
            <a:pPr lvl="1"/>
            <a:r>
              <a:rPr lang="ru-RU" dirty="0"/>
              <a:t>Выделение и анализ объектов</a:t>
            </a:r>
          </a:p>
          <a:p>
            <a:pPr lvl="1"/>
            <a:r>
              <a:rPr lang="ru-RU" dirty="0"/>
              <a:t>Подготовка изображений для машинного зрения и ИИ</a:t>
            </a:r>
          </a:p>
          <a:p>
            <a:pPr lvl="1"/>
            <a:r>
              <a:rPr lang="ru-RU" dirty="0"/>
              <a:t>Компрессия и восстановление повреждённых изображений</a:t>
            </a:r>
          </a:p>
          <a:p>
            <a:r>
              <a:rPr lang="ru-RU" dirty="0"/>
              <a:t>Основные виды обработки:</a:t>
            </a:r>
          </a:p>
          <a:p>
            <a:pPr lvl="1"/>
            <a:r>
              <a:rPr lang="ru-RU" dirty="0"/>
              <a:t>Геометрические преобразования (поворот, масштаб)</a:t>
            </a:r>
          </a:p>
          <a:p>
            <a:pPr lvl="1"/>
            <a:r>
              <a:rPr lang="ru-RU" dirty="0"/>
              <a:t>Фильтрация (сглаживание, усиление)</a:t>
            </a:r>
          </a:p>
          <a:p>
            <a:pPr lvl="1"/>
            <a:r>
              <a:rPr lang="ru-RU" dirty="0"/>
              <a:t>Морфологическая обработка (для бинарных изображений)</a:t>
            </a:r>
          </a:p>
          <a:p>
            <a:pPr lvl="1"/>
            <a:r>
              <a:rPr lang="ru-RU" dirty="0"/>
              <a:t>Цветовые преобразования</a:t>
            </a:r>
          </a:p>
          <a:p>
            <a:pPr lvl="1"/>
            <a:r>
              <a:rPr lang="ru-RU" dirty="0"/>
              <a:t>Обнаружение объектов и сегментация</a:t>
            </a:r>
          </a:p>
          <a:p>
            <a:r>
              <a:rPr lang="ru-RU" dirty="0"/>
              <a:t>Применение:</a:t>
            </a:r>
          </a:p>
          <a:p>
            <a:pPr lvl="1"/>
            <a:r>
              <a:rPr lang="ru-RU" dirty="0"/>
              <a:t>Цифровая фотография, медицина, видеонаблюдение, автопилоты, цифровая фотография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17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DE1D-4C62-3211-807C-569B885F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Регулировка яркости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C0941-06CD-F536-4BDD-41D5FE21C2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ru-RU" b="0" dirty="0"/>
                  <a:t>Аддитивное изменение яркости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​=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​+</m:t>
                    </m:r>
                    <m:r>
                      <m:rPr>
                        <m:sty m:val="p"/>
                      </m:rPr>
                      <a:rPr lang="el-GR" i="0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ru-RU" b="0" dirty="0"/>
              </a:p>
              <a:p>
                <a:pPr lvl="1"/>
                <a:r>
                  <a:rPr lang="ru-RU" b="0" dirty="0"/>
                  <a:t>Преимущества:</a:t>
                </a:r>
              </a:p>
              <a:p>
                <a:pPr lvl="2"/>
                <a:r>
                  <a:rPr lang="ru-RU" dirty="0"/>
                  <a:t>Простота, предсказуемость при малых изменениях</a:t>
                </a:r>
              </a:p>
              <a:p>
                <a:pPr lvl="1"/>
                <a:r>
                  <a:rPr lang="ru-RU" dirty="0"/>
                  <a:t>Недостатки</a:t>
                </a:r>
              </a:p>
              <a:p>
                <a:pPr lvl="2"/>
                <a:r>
                  <a:rPr lang="ru-RU" dirty="0"/>
                  <a:t>Может “выжигать” яркие пиксели, делает тёмные — серыми</a:t>
                </a:r>
                <a:endParaRPr lang="ru-RU" b="0" dirty="0"/>
              </a:p>
              <a:p>
                <a:r>
                  <a:rPr lang="ru-RU" b="0" dirty="0"/>
                  <a:t>Мультипликативное изменение яркости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​=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​⋅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Преимущества:</a:t>
                </a:r>
              </a:p>
              <a:p>
                <a:pPr lvl="2"/>
                <a:r>
                  <a:rPr lang="ru-RU" dirty="0"/>
                  <a:t>Пропорциональное изменение, реалистичнее</a:t>
                </a:r>
              </a:p>
              <a:p>
                <a:pPr lvl="2"/>
                <a:r>
                  <a:rPr lang="ru-RU" dirty="0"/>
                  <a:t>Может сделать очень тёмные пиксели ещё темнее или почти чёрными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C0941-06CD-F536-4BDD-41D5FE21C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3081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3848DB-799A-34AE-C53D-DE34E8C625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20527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0AB2-F7DA-6570-CE81-B9305840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Регулировка контраста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22290-B225-77C2-1411-61F52AD18A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/>
                  <a:t>Регулируется масштабированием и отклонением от среднего значения (обычно, 0.5)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​=(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​−0.5)⋅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22290-B225-77C2-1411-61F52AD18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45909B-61FF-FE82-D815-74A2AA2BC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2348449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905E-6F52-E1F1-0C02-F861D5DA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Регулировка цветовых кривых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12B365-0B52-A582-A2E5-3EF4D4C058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32794"/>
            <a:ext cx="2876550" cy="41148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4A8C80-26FC-2416-BBEF-5D8A9F5C5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112" y="2032794"/>
            <a:ext cx="7821612" cy="3910806"/>
          </a:xfrm>
        </p:spPr>
      </p:pic>
    </p:spTree>
    <p:extLst>
      <p:ext uri="{BB962C8B-B14F-4D97-AF65-F5344CB8AC3E}">
        <p14:creationId xmlns:p14="http://schemas.microsoft.com/office/powerpoint/2010/main" val="3789482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02A5A8-1E83-25EE-B1F5-3B147886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Фильтры на основе свёртки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BFEE31-3F0F-C482-2263-306C547F3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1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2C742A-5529-F405-25F4-6D9F6D28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Свёртка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177A7C-5474-9BAB-FCDE-7B3CAF61A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dirty="0"/>
                  <a:t>Свёртка (</a:t>
                </a:r>
                <a:r>
                  <a:rPr lang="ru-RU" dirty="0" err="1"/>
                  <a:t>convolution</a:t>
                </a:r>
                <a:r>
                  <a:rPr lang="ru-RU" dirty="0"/>
                  <a:t>) — это математическая операция, применяемая для фильтрации изображений.</a:t>
                </a:r>
              </a:p>
              <a:p>
                <a:r>
                  <a:rPr lang="ru-RU" dirty="0"/>
                  <a:t>Свёртка непрерывных функций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ru-RU" b="0" dirty="0"/>
              </a:p>
              <a:p>
                <a:r>
                  <a:rPr lang="ru-RU" dirty="0"/>
                  <a:t>Свёртка дискретных функций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ru-RU" dirty="0"/>
                  <a:t>Принцип действия:</a:t>
                </a:r>
              </a:p>
              <a:p>
                <a:pPr lvl="1"/>
                <a:r>
                  <a:rPr lang="ru-RU" dirty="0"/>
                  <a:t>Новое значение пикселя вычисляется как взвешенная сумма соседних пикселей.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177A7C-5474-9BAB-FCDE-7B3CAF61A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375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2177-F1CA-3342-9CC2-5E584388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свёртки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3B6A3-4AD1-EF78-D453-8D426E026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Важные свойства: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ru-RU" dirty="0"/>
                  <a:t>, где </a:t>
                </a:r>
                <a:r>
                  <a:rPr lang="en-US" dirty="0"/>
                  <a:t>F – </a:t>
                </a:r>
                <a:r>
                  <a:rPr lang="ru-RU" dirty="0"/>
                  <a:t>преобразование Фурье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3B6A3-4AD1-EF78-D453-8D426E026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888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A9EC0B4-4759-638B-F403-A8EFD728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Фильтр размытия</a:t>
            </a:r>
            <a:r>
              <a:rPr lang="en-US" altLang="en-US"/>
              <a:t>, </a:t>
            </a:r>
            <a:r>
              <a:rPr lang="ru-RU" altLang="en-US"/>
              <a:t>основанный на применении свертки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966" name="Object 14">
                <a:extLst>
                  <a:ext uri="{FF2B5EF4-FFF2-40B4-BE49-F238E27FC236}">
                    <a16:creationId xmlns:a16="http://schemas.microsoft.com/office/drawing/2014/main" id="{CA3DA6E2-A8E7-7584-21F9-50557C57035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296000" y="3007746"/>
                <a:ext cx="2500314" cy="10502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966" name="Object 14">
                <a:extLst>
                  <a:ext uri="{FF2B5EF4-FFF2-40B4-BE49-F238E27FC236}">
                    <a16:creationId xmlns:a16="http://schemas.microsoft.com/office/drawing/2014/main" id="{CA3DA6E2-A8E7-7584-21F9-50557C570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296000" y="3007746"/>
                <a:ext cx="2500314" cy="1050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014" name="Text Box 11">
            <a:extLst>
              <a:ext uri="{FF2B5EF4-FFF2-40B4-BE49-F238E27FC236}">
                <a16:creationId xmlns:a16="http://schemas.microsoft.com/office/drawing/2014/main" id="{D4439DCA-28C3-B594-9248-DAA314573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117679"/>
            <a:ext cx="3189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>
                <a:latin typeface="Tahoma" panose="020B0604030504040204" pitchFamily="34" charset="0"/>
              </a:rPr>
              <a:t>Оригинальное изображение</a:t>
            </a:r>
          </a:p>
        </p:txBody>
      </p:sp>
      <p:sp>
        <p:nvSpPr>
          <p:cNvPr id="125964" name="Text Box 12">
            <a:extLst>
              <a:ext uri="{FF2B5EF4-FFF2-40B4-BE49-F238E27FC236}">
                <a16:creationId xmlns:a16="http://schemas.microsoft.com/office/drawing/2014/main" id="{BBE5E395-BEFD-E4F9-6556-F96DE5C1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975" y="4341469"/>
            <a:ext cx="163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 dirty="0">
                <a:latin typeface="Tahoma" panose="020B0604030504040204" pitchFamily="34" charset="0"/>
              </a:rPr>
              <a:t>Ядро свертки</a:t>
            </a:r>
          </a:p>
        </p:txBody>
      </p:sp>
      <p:sp>
        <p:nvSpPr>
          <p:cNvPr id="125965" name="Text Box 13">
            <a:extLst>
              <a:ext uri="{FF2B5EF4-FFF2-40B4-BE49-F238E27FC236}">
                <a16:creationId xmlns:a16="http://schemas.microsoft.com/office/drawing/2014/main" id="{ACA74414-9AF2-9C32-4B2D-05B51B65B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726" y="2018528"/>
            <a:ext cx="1271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 dirty="0">
                <a:latin typeface="Tahoma" panose="020B0604030504040204" pitchFamily="34" charset="0"/>
              </a:rPr>
              <a:t>Результат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D595C-5C24-B0AE-457D-A80454A1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87" y="2751737"/>
            <a:ext cx="2853726" cy="2853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CE91D-8EEB-BA9E-878E-A92922E58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234" y="2729266"/>
            <a:ext cx="2853726" cy="2860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4" grpId="0"/>
      <p:bldP spid="1259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7">
            <a:extLst>
              <a:ext uri="{FF2B5EF4-FFF2-40B4-BE49-F238E27FC236}">
                <a16:creationId xmlns:a16="http://schemas.microsoft.com/office/drawing/2014/main" id="{6B31C14D-D208-BE5E-FC9F-28285DD0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4" y="17097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2">
            <a:extLst>
              <a:ext uri="{FF2B5EF4-FFF2-40B4-BE49-F238E27FC236}">
                <a16:creationId xmlns:a16="http://schemas.microsoft.com/office/drawing/2014/main" id="{689DBD51-2A76-DF53-AE2A-4A41CD345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Повышение резкости (</a:t>
            </a:r>
            <a:r>
              <a:rPr lang="en-US"/>
              <a:t>sharpen)</a:t>
            </a:r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104" name="Object 8">
                <a:extLst>
                  <a:ext uri="{FF2B5EF4-FFF2-40B4-BE49-F238E27FC236}">
                    <a16:creationId xmlns:a16="http://schemas.microsoft.com/office/drawing/2014/main" id="{564E801F-C307-C5F9-8A1C-DA55B44A2138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7087961" y="2609624"/>
                <a:ext cx="4029982" cy="171563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2104" name="Object 8">
                <a:extLst>
                  <a:ext uri="{FF2B5EF4-FFF2-40B4-BE49-F238E27FC236}">
                    <a16:creationId xmlns:a16="http://schemas.microsoft.com/office/drawing/2014/main" id="{564E801F-C307-C5F9-8A1C-DA55B44A2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7087961" y="2609624"/>
                <a:ext cx="4029982" cy="1715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102" name="Picture 6">
            <a:extLst>
              <a:ext uri="{FF2B5EF4-FFF2-40B4-BE49-F238E27FC236}">
                <a16:creationId xmlns:a16="http://schemas.microsoft.com/office/drawing/2014/main" id="{7C6E3F3D-B00C-426F-EC65-30719CF2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4" y="1690688"/>
            <a:ext cx="4456113" cy="44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51627 3.703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4">
            <a:extLst>
              <a:ext uri="{FF2B5EF4-FFF2-40B4-BE49-F238E27FC236}">
                <a16:creationId xmlns:a16="http://schemas.microsoft.com/office/drawing/2014/main" id="{F1C620B0-C1F1-D19B-CF6A-DAFED415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Тиснение (</a:t>
            </a:r>
            <a:r>
              <a:rPr lang="en-US" altLang="en-US"/>
              <a:t>emboss)</a:t>
            </a:r>
            <a:endParaRPr lang="ru-RU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175" name="Object 7">
                <a:extLst>
                  <a:ext uri="{FF2B5EF4-FFF2-40B4-BE49-F238E27FC236}">
                    <a16:creationId xmlns:a16="http://schemas.microsoft.com/office/drawing/2014/main" id="{D5D5CBEA-0615-581C-61FE-5B9175D7AE1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5986379" y="2842671"/>
                <a:ext cx="2346943" cy="13255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35175" name="Object 7">
                <a:extLst>
                  <a:ext uri="{FF2B5EF4-FFF2-40B4-BE49-F238E27FC236}">
                    <a16:creationId xmlns:a16="http://schemas.microsoft.com/office/drawing/2014/main" id="{D5D5CBEA-0615-581C-61FE-5B9175D7A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5986379" y="2842671"/>
                <a:ext cx="2346943" cy="132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9204" name="Picture 6">
            <a:extLst>
              <a:ext uri="{FF2B5EF4-FFF2-40B4-BE49-F238E27FC236}">
                <a16:creationId xmlns:a16="http://schemas.microsoft.com/office/drawing/2014/main" id="{201F2C68-7CA6-8A39-8E26-3E829E70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6" y="18113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3" name="Picture 5">
            <a:extLst>
              <a:ext uri="{FF2B5EF4-FFF2-40B4-BE49-F238E27FC236}">
                <a16:creationId xmlns:a16="http://schemas.microsoft.com/office/drawing/2014/main" id="{F700F662-772E-EF5A-106B-1402EB18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6" y="18113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5178" name="Object 10">
                <a:extLst>
                  <a:ext uri="{FF2B5EF4-FFF2-40B4-BE49-F238E27FC236}">
                    <a16:creationId xmlns:a16="http://schemas.microsoft.com/office/drawing/2014/main" id="{63365829-7413-FED4-7389-4B4EEC92B53B}"/>
                  </a:ext>
                </a:extLst>
              </p:cNvPr>
              <p:cNvSpPr txBox="1"/>
              <p:nvPr/>
            </p:nvSpPr>
            <p:spPr bwMode="auto">
              <a:xfrm>
                <a:off x="8772443" y="2641601"/>
                <a:ext cx="2581358" cy="152663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35178" name="Object 10">
                <a:extLst>
                  <a:ext uri="{FF2B5EF4-FFF2-40B4-BE49-F238E27FC236}">
                    <a16:creationId xmlns:a16="http://schemas.microsoft.com/office/drawing/2014/main" id="{63365829-7413-FED4-7389-4B4EEC92B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2443" y="2641601"/>
                <a:ext cx="2581358" cy="15266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179" name="Text Box 11">
            <a:extLst>
              <a:ext uri="{FF2B5EF4-FFF2-40B4-BE49-F238E27FC236}">
                <a16:creationId xmlns:a16="http://schemas.microsoft.com/office/drawing/2014/main" id="{E77080DC-1990-D818-865E-E69767AD0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776" y="3074988"/>
            <a:ext cx="701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>
                <a:latin typeface="Tahoma" panose="020B0604030504040204" pitchFamily="34" charset="0"/>
              </a:rPr>
              <a:t>либо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1732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9B10-86CF-3E0A-8355-0C0AF1B6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Собеля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1C64D28-E94B-393F-A7CE-D0E87BFF53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3057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Метод выделения границ на изображении, основанный на вычислении приближённых градиентов яркости.</a:t>
                </a:r>
              </a:p>
              <a:p>
                <a:pPr lvl="1"/>
                <a:r>
                  <a:rPr lang="ru-RU" dirty="0"/>
                  <a:t>использует два </a:t>
                </a:r>
                <a:r>
                  <a:rPr lang="ru-RU" dirty="0" err="1"/>
                  <a:t>свёрточных</a:t>
                </a:r>
                <a:r>
                  <a:rPr lang="ru-RU" dirty="0"/>
                  <a:t> ядра</a:t>
                </a:r>
                <a:r>
                  <a:rPr lang="en-US" dirty="0"/>
                  <a:t>: </a:t>
                </a:r>
                <a:r>
                  <a:rPr lang="ru-RU" dirty="0"/>
                  <a:t>для горизонтальных границ</a:t>
                </a:r>
                <a:r>
                  <a:rPr lang="en-US" dirty="0"/>
                  <a:t> </a:t>
                </a:r>
                <a:r>
                  <a:rPr lang="ru-RU" dirty="0"/>
                  <a:t>и для вертикальных: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mr>
                          <m:m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1C64D28-E94B-393F-A7CE-D0E87BFF53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3057" cy="4351338"/>
              </a:xfrm>
              <a:blipFill>
                <a:blip r:embed="rId2"/>
                <a:stretch>
                  <a:fillRect l="-1385" t="-3501" r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lose-up of a machine&#10;&#10;AI-generated content may be incorrect.">
            <a:extLst>
              <a:ext uri="{FF2B5EF4-FFF2-40B4-BE49-F238E27FC236}">
                <a16:creationId xmlns:a16="http://schemas.microsoft.com/office/drawing/2014/main" id="{E74260CC-1515-B8C8-C356-EFE5BBAA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1484765"/>
            <a:ext cx="3251200" cy="2438400"/>
          </a:xfrm>
          <a:prstGeom prst="rect">
            <a:avLst/>
          </a:prstGeom>
        </p:spPr>
      </p:pic>
      <p:pic>
        <p:nvPicPr>
          <p:cNvPr id="15" name="Picture 14" descr="A close-up of a machine&#10;&#10;AI-generated content may be incorrect.">
            <a:extLst>
              <a:ext uri="{FF2B5EF4-FFF2-40B4-BE49-F238E27FC236}">
                <a16:creationId xmlns:a16="http://schemas.microsoft.com/office/drawing/2014/main" id="{01AF939A-102F-5C77-596D-B409B10F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4154035"/>
            <a:ext cx="3251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95DCBC-F798-CE4E-86BA-6E0926D7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Цветовые модели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3DC03-6EAB-E0AE-43A0-4A149D828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35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>
            <a:extLst>
              <a:ext uri="{FF2B5EF4-FFF2-40B4-BE49-F238E27FC236}">
                <a16:creationId xmlns:a16="http://schemas.microsoft.com/office/drawing/2014/main" id="{6461718A-5097-40E0-2620-65E17F5BF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Размытие Гаусса (</a:t>
            </a:r>
            <a:r>
              <a:rPr lang="en-US"/>
              <a:t>Gaussian Blur)</a:t>
            </a:r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031" name="Object 7">
                <a:extLst>
                  <a:ext uri="{FF2B5EF4-FFF2-40B4-BE49-F238E27FC236}">
                    <a16:creationId xmlns:a16="http://schemas.microsoft.com/office/drawing/2014/main" id="{C04070F6-05CB-D02C-94A0-F22A7CCF3F0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6310313" y="2000250"/>
                <a:ext cx="5417230" cy="112032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)/(2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129031" name="Object 7">
                <a:extLst>
                  <a:ext uri="{FF2B5EF4-FFF2-40B4-BE49-F238E27FC236}">
                    <a16:creationId xmlns:a16="http://schemas.microsoft.com/office/drawing/2014/main" id="{C04070F6-05CB-D02C-94A0-F22A7CCF3F0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6310313" y="2000250"/>
                <a:ext cx="5417230" cy="1120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5108" name="Picture 5">
            <a:extLst>
              <a:ext uri="{FF2B5EF4-FFF2-40B4-BE49-F238E27FC236}">
                <a16:creationId xmlns:a16="http://schemas.microsoft.com/office/drawing/2014/main" id="{837E5334-8B25-251B-E8B3-706445806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4427538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DFBF4618-4FD5-2D19-F32A-1CFB4616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4427538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C4DD22-C3F0-86F9-E3F1-3F7EF93B6A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Выбор величины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C4DD22-C3F0-86F9-E3F1-3F7EF93B6A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5B71C-A427-C590-1494-D02A4164BF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Связь между стандартным отклонением σ и радиусом r ядра свёртки в гауссовом размытии основана на том, что гауссово распределение стремится к нулю экспоненциально, и большая часть "массы" распределения сосредоточена в пределах нескольких сигм от центра.</a:t>
                </a:r>
              </a:p>
              <a:p>
                <a:r>
                  <a:rPr lang="ru-RU" dirty="0"/>
                  <a:t>Обычно ядро обрезают так, чтобы оно охватывало около 99% всей площади под кривой. Для этого выбирают радиус: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/>
                      <m:t>⌈3⋅</m:t>
                    </m:r>
                    <m:r>
                      <m:rPr>
                        <m:nor/>
                      </m:rPr>
                      <a:rPr lang="el-GR"/>
                      <m:t>σ</m:t>
                    </m:r>
                    <m:r>
                      <m:rPr>
                        <m:nor/>
                      </m:rPr>
                      <a:rPr lang="el-GR"/>
                      <m:t>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5B71C-A427-C590-1494-D02A4164B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109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FF92-D43F-CD01-8795-C7BAC7E9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фильтра Гаусса на несколько этапов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9D4D9-5518-8608-E536-6ADE642547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Фильтр Гаусса можно представить как последовательное применение нескольких гауссовых фильтров с меньшей величиной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₁) 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₂)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₁² + 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₂²</m:t>
                        </m:r>
                      </m:e>
                    </m:ra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Вместо одного применения фильтра Гаусса с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ru-RU" dirty="0"/>
                  <a:t> можно применить фильтр дважды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Применение</a:t>
                </a:r>
              </a:p>
              <a:p>
                <a:pPr lvl="1"/>
                <a:r>
                  <a:rPr lang="ru-RU" dirty="0"/>
                  <a:t>Большие ядра работают медленно, может оказаться быстрее выполнить несколько проходов с меньшими ядрами</a:t>
                </a:r>
              </a:p>
              <a:p>
                <a:pPr lvl="1"/>
                <a:r>
                  <a:rPr lang="ru-RU" dirty="0"/>
                  <a:t>Уменьшаются требования к локальной памяти</a:t>
                </a:r>
                <a:r>
                  <a:rPr lang="en-US" dirty="0"/>
                  <a:t> </a:t>
                </a:r>
                <a:r>
                  <a:rPr lang="ru-RU" dirty="0"/>
                  <a:t>и количеству инструкций </a:t>
                </a:r>
                <a:r>
                  <a:rPr lang="en-US" dirty="0"/>
                  <a:t>GPU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9D4D9-5518-8608-E536-6ADE64254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933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7B0A-A3C1-6653-F1FC-BAC170A2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Сепарабельные фильтры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C6473C-D8A5-9521-B541-7B520F47B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Фильтры, двумерная свёртка которых может быть разложена на две одномерные: сначала по строкам, затем по столбцам (или наоборот)</a:t>
                </a:r>
              </a:p>
              <a:p>
                <a:r>
                  <a:rPr lang="ru-RU" dirty="0"/>
                  <a:t>Пример: Фильтр размытия Гаусса</a:t>
                </a:r>
              </a:p>
              <a:p>
                <a:r>
                  <a:rPr lang="ru-RU" dirty="0"/>
                  <a:t>Достоинства:</a:t>
                </a:r>
              </a:p>
              <a:p>
                <a:pPr lvl="1"/>
                <a:r>
                  <a:rPr lang="ru-RU" dirty="0"/>
                  <a:t>Вместо одной двухмерной свёртки сложностью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dirty="0"/>
                  <a:t> применяются две одномерные свёртки: сложность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даёт существенное ускорение для больших ядер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C6473C-D8A5-9521-B541-7B520F47B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056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A20A-3572-B4C6-2681-E0CA7BEA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Ускорение свёртки через преобразование Фурье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7F109-779B-BB2C-FF93-D24BA3C06F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Перевести ядро и изображение в частотную область с помощью БПФ</a:t>
                </a:r>
              </a:p>
              <a:p>
                <a:r>
                  <a:rPr lang="ru-RU" dirty="0"/>
                  <a:t>Перемножить спектры</a:t>
                </a:r>
              </a:p>
              <a:p>
                <a:r>
                  <a:rPr lang="ru-RU" dirty="0"/>
                  <a:t>Выполнить обратное преобразование Фурье</a:t>
                </a:r>
              </a:p>
              <a:p>
                <a:r>
                  <a:rPr lang="ru-RU" dirty="0"/>
                  <a:t>Достоинства</a:t>
                </a:r>
              </a:p>
              <a:p>
                <a:pPr lvl="1"/>
                <a:r>
                  <a:rPr lang="ru-RU" dirty="0"/>
                  <a:t>Сложность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вместо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7F109-779B-BB2C-FF93-D24BA3C06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57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2C2877C-E11D-BC74-6498-CC61A24724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Смазывание движения</a:t>
            </a:r>
            <a:r>
              <a:rPr lang="en-US"/>
              <a:t> (Motion Blur)</a:t>
            </a:r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390" name="Object 6">
                <a:extLst>
                  <a:ext uri="{FF2B5EF4-FFF2-40B4-BE49-F238E27FC236}">
                    <a16:creationId xmlns:a16="http://schemas.microsoft.com/office/drawing/2014/main" id="{2AB0B269-7BA7-654A-BD70-8D9A91B1E307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7683046" y="2522763"/>
                <a:ext cx="2941411" cy="233952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390" name="Object 6">
                <a:extLst>
                  <a:ext uri="{FF2B5EF4-FFF2-40B4-BE49-F238E27FC236}">
                    <a16:creationId xmlns:a16="http://schemas.microsoft.com/office/drawing/2014/main" id="{2AB0B269-7BA7-654A-BD70-8D9A91B1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7683046" y="2522763"/>
                <a:ext cx="2941411" cy="2339521"/>
              </a:xfrm>
              <a:prstGeom prst="rect">
                <a:avLst/>
              </a:prstGeom>
              <a:blipFill>
                <a:blip r:embed="rId3"/>
                <a:stretch>
                  <a:fillRect t="-182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7396" name="Picture 5">
            <a:extLst>
              <a:ext uri="{FF2B5EF4-FFF2-40B4-BE49-F238E27FC236}">
                <a16:creationId xmlns:a16="http://schemas.microsoft.com/office/drawing/2014/main" id="{B0073081-482E-84A0-C996-4DB86A4C5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0" y="169068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4">
            <a:extLst>
              <a:ext uri="{FF2B5EF4-FFF2-40B4-BE49-F238E27FC236}">
                <a16:creationId xmlns:a16="http://schemas.microsoft.com/office/drawing/2014/main" id="{6A5AFDF1-C704-2485-E12B-9FD38BAA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0" y="169068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5095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>
            <a:extLst>
              <a:ext uri="{FF2B5EF4-FFF2-40B4-BE49-F238E27FC236}">
                <a16:creationId xmlns:a16="http://schemas.microsoft.com/office/drawing/2014/main" id="{21D83D97-9B11-2B09-E102-FA6A1C8D4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Медианный фильтр (подавление шумов)</a:t>
            </a:r>
          </a:p>
        </p:txBody>
      </p:sp>
      <p:pic>
        <p:nvPicPr>
          <p:cNvPr id="183299" name="Picture 5">
            <a:extLst>
              <a:ext uri="{FF2B5EF4-FFF2-40B4-BE49-F238E27FC236}">
                <a16:creationId xmlns:a16="http://schemas.microsoft.com/office/drawing/2014/main" id="{96C032F2-82E0-A19B-480E-549A2A24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4209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6">
            <a:extLst>
              <a:ext uri="{FF2B5EF4-FFF2-40B4-BE49-F238E27FC236}">
                <a16:creationId xmlns:a16="http://schemas.microsoft.com/office/drawing/2014/main" id="{F1E00A23-580C-76C0-EAC0-ABA902BAC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420938"/>
            <a:ext cx="443706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7.62829E-7 L 0.50955 -7.62829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F85D86C7-50B8-3BC8-2DAF-B0F2421C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Медианный фильтр</a:t>
            </a:r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B2690078-FA13-96C1-B33D-472B1AAD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en-US"/>
              <a:t>После применения фильтра пиксель принимает значение </a:t>
            </a:r>
            <a:r>
              <a:rPr lang="ru-RU" altLang="en-US" b="1"/>
              <a:t>медианы</a:t>
            </a:r>
            <a:r>
              <a:rPr lang="ru-RU" altLang="en-US"/>
              <a:t> значений пикселей в окрестности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/>
              <a:t>Для получения </a:t>
            </a:r>
            <a:r>
              <a:rPr lang="ru-RU" altLang="en-US" b="1"/>
              <a:t>медианы</a:t>
            </a:r>
            <a:r>
              <a:rPr lang="ru-RU" altLang="en-US"/>
              <a:t> необходимо отсортировать значения пикселей (</a:t>
            </a:r>
            <a:r>
              <a:rPr lang="en-US" altLang="en-US"/>
              <a:t>RGB</a:t>
            </a:r>
            <a:r>
              <a:rPr lang="ru-RU" altLang="en-US"/>
              <a:t>-составляющие) в окрестности по возрастанию и выбрать элемент из середины массива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/>
              <a:t>Количество элементов в выборке должно быть нечетным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>
            <a:extLst>
              <a:ext uri="{FF2B5EF4-FFF2-40B4-BE49-F238E27FC236}">
                <a16:creationId xmlns:a16="http://schemas.microsoft.com/office/drawing/2014/main" id="{196FCC1A-1BD0-F8BC-B96A-38CF7F2F3AA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/>
              <a:t>Цифровая обработка сигналов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D292613-809D-3C35-0F7E-EF3621816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745ED693-FC57-B437-A680-77F8366C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Сигналы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6C856865-EDFE-44A5-D822-4ED2719B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 b="1" dirty="0"/>
              <a:t>Сигнал</a:t>
            </a:r>
            <a:r>
              <a:rPr lang="ru-RU" altLang="en-US" dirty="0"/>
              <a:t> - это информационная функция, несущая сообщение о физических свойствах, состоянии или поведении какой-либо физической системы, объекта или среды</a:t>
            </a:r>
          </a:p>
          <a:p>
            <a:r>
              <a:rPr lang="ru-RU" altLang="en-US" dirty="0"/>
              <a:t>Цели обработки сигналов:</a:t>
            </a:r>
          </a:p>
          <a:p>
            <a:pPr lvl="1"/>
            <a:r>
              <a:rPr lang="ru-RU" altLang="en-US" dirty="0"/>
              <a:t>извлечение определенных информационных сведений, которые отображены в этих сигналах</a:t>
            </a:r>
          </a:p>
          <a:p>
            <a:pPr lvl="1"/>
            <a:r>
              <a:rPr lang="ru-RU" altLang="en-US" dirty="0"/>
              <a:t>преобразование этих сведений в форму, удобную для восприятия и дальнейшего использования.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C610F-CCB0-7F81-7480-F25EF5DA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5034B-C281-A7B1-115F-65C85C40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Способ численного представления цвета. Выбор модели зависит от задачи: отображение, обработка, сжатие.</a:t>
            </a:r>
          </a:p>
          <a:p>
            <a:r>
              <a:rPr lang="ru-RU" dirty="0"/>
              <a:t>Примеры цветовых моделей</a:t>
            </a:r>
          </a:p>
          <a:p>
            <a:pPr lvl="1"/>
            <a:r>
              <a:rPr lang="ru-RU" dirty="0"/>
              <a:t>RGB – отображение на экране или проекторе</a:t>
            </a:r>
          </a:p>
          <a:p>
            <a:pPr lvl="1"/>
            <a:r>
              <a:rPr lang="ru-RU" dirty="0"/>
              <a:t>CMYK – печать</a:t>
            </a:r>
          </a:p>
          <a:p>
            <a:pPr lvl="1"/>
            <a:r>
              <a:rPr lang="ru-RU" dirty="0"/>
              <a:t>HSL, HSV – анализ цвета</a:t>
            </a:r>
          </a:p>
          <a:p>
            <a:pPr lvl="1"/>
            <a:r>
              <a:rPr lang="ru-RU" dirty="0" err="1"/>
              <a:t>YCrCb</a:t>
            </a:r>
            <a:r>
              <a:rPr lang="ru-RU" dirty="0"/>
              <a:t> – видео</a:t>
            </a:r>
          </a:p>
          <a:p>
            <a:pPr lvl="1"/>
            <a:r>
              <a:rPr lang="ru-RU" dirty="0"/>
              <a:t>LAB, XYZ – аппаратно-независимые модели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062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CC5C4C1F-CA76-FCB0-9E8B-13655A7B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Размерность сигнала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2C479F28-D81E-FE4E-24AE-49B03F54B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en-US">
                <a:solidFill>
                  <a:srgbClr val="FF0000"/>
                </a:solidFill>
              </a:rPr>
              <a:t>Одномерный сигнал </a:t>
            </a:r>
            <a:r>
              <a:rPr lang="ru-RU" altLang="en-US"/>
              <a:t>– это сигнал, значения которого зависят от одной независимой переменной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/>
              <a:t>Звуковой сигнал – зависимость амплитуды колебаний воздуха в данной точке от времени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en-US"/>
              <a:t>В общем случае сигналы являются </a:t>
            </a:r>
            <a:r>
              <a:rPr lang="ru-RU" altLang="en-US">
                <a:solidFill>
                  <a:srgbClr val="FF0000"/>
                </a:solidFill>
              </a:rPr>
              <a:t>многомерными функциями </a:t>
            </a:r>
            <a:r>
              <a:rPr lang="ru-RU" altLang="en-US"/>
              <a:t>пространственных, временных и прочих независимых переменных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27200BD-02D6-E921-E32F-7DAC3C0F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Изображение – тоже сигнал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25C96F04-6917-2EDE-930C-B89C63F8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Изображение – двухмерный сигнал – функция цвета от координат</a:t>
            </a:r>
          </a:p>
          <a:p>
            <a:pPr eaLnBrk="1" hangingPunct="1"/>
            <a:r>
              <a:rPr lang="ru-RU" altLang="en-US" dirty="0"/>
              <a:t>Это значит, что методы обработки сигналов применимы к изображениям так же, как и другим видам сигналов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2B78923-9F29-C6F0-7F73-E823372131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Математическое описание сигналов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2F2C4456-1B50-78DD-30D8-062830C1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en-US" dirty="0"/>
              <a:t>Математическое описание позволяет абстрагироваться от физической природы сигнала и материальной формы его носителя: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 dirty="0"/>
              <a:t>классификации сигналов, сравнение, моделирование систем обработки сигналов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en-US" dirty="0"/>
              <a:t>Мат. описание сигнала - функциональной зависимость определенного информационного параметра сигнала от независимой переменной: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s(x), y(t) </a:t>
            </a:r>
            <a:r>
              <a:rPr lang="ru-RU" altLang="en-US" dirty="0"/>
              <a:t>и т.п.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AF41AE3-C828-FAB9-75EB-3CD0D94D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Аналоговые сигналы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D2979E3-323F-EF74-196A-2F4DF5ADC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Являются </a:t>
            </a:r>
            <a:r>
              <a:rPr lang="ru-RU" altLang="en-US" b="1" dirty="0">
                <a:solidFill>
                  <a:srgbClr val="FF0000"/>
                </a:solidFill>
              </a:rPr>
              <a:t>непрерывной функцией непрерывного аргумента</a:t>
            </a:r>
            <a:r>
              <a:rPr lang="ru-RU" altLang="en-US" dirty="0"/>
              <a:t>, (определены для любого значения аргументов)</a:t>
            </a:r>
          </a:p>
          <a:p>
            <a:pPr lvl="1" eaLnBrk="1" hangingPunct="1"/>
            <a:r>
              <a:rPr lang="ru-RU" altLang="en-US" dirty="0"/>
              <a:t>Источники аналоговых сигналов</a:t>
            </a:r>
            <a:r>
              <a:rPr lang="en-US" altLang="en-US" dirty="0"/>
              <a:t> </a:t>
            </a:r>
            <a:r>
              <a:rPr lang="ru-RU" altLang="en-US" dirty="0"/>
              <a:t>- физические процессы, непрерывные в динамике своего развития во времени или по другой независимой величине</a:t>
            </a:r>
          </a:p>
          <a:p>
            <a:pPr lvl="1" eaLnBrk="1" hangingPunct="1"/>
            <a:r>
              <a:rPr lang="ru-RU" altLang="en-US" dirty="0"/>
              <a:t>Аналоговые сигналы при этом подобны («</a:t>
            </a:r>
            <a:r>
              <a:rPr lang="ru-RU" altLang="en-US" b="1" u="sng" dirty="0"/>
              <a:t>аналогичны</a:t>
            </a:r>
            <a:r>
              <a:rPr lang="ru-RU" altLang="en-US" dirty="0"/>
              <a:t>») порождающим их процессам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1">
            <a:extLst>
              <a:ext uri="{FF2B5EF4-FFF2-40B4-BE49-F238E27FC236}">
                <a16:creationId xmlns:a16="http://schemas.microsoft.com/office/drawing/2014/main" id="{55A20CA0-C28D-A0F3-7AD7-C325AD79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График аналогового сигнала</a:t>
            </a:r>
          </a:p>
        </p:txBody>
      </p:sp>
      <p:pic>
        <p:nvPicPr>
          <p:cNvPr id="109571" name="Picture 13">
            <a:extLst>
              <a:ext uri="{FF2B5EF4-FFF2-40B4-BE49-F238E27FC236}">
                <a16:creationId xmlns:a16="http://schemas.microsoft.com/office/drawing/2014/main" id="{59EA3648-B7BB-4EDC-3A6B-623E7062DA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1813" y="2060576"/>
            <a:ext cx="6769100" cy="4492625"/>
          </a:xfr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E0ED3D5C-9E91-90FD-AC2A-B9347EC1D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Примеры аналоговых сигналов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4979C613-BD52-EDBE-D738-BEB06CFD5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Изменение электрического, магнитного, электромагнитного полей во времени и пространстве</a:t>
            </a:r>
          </a:p>
          <a:p>
            <a:pPr eaLnBrk="1" hangingPunct="1"/>
            <a:r>
              <a:rPr lang="ru-RU" altLang="en-US" dirty="0"/>
              <a:t>Звуковые волны (колебания воздуха)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3D8D23CA-DADF-E2A0-8F08-48CC503C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Дискретные сигналы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2B318F63-9CF6-E706-A221-8F1C36D2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Дискретный сигнал по своим значениям – тоже непрерывная </a:t>
            </a:r>
            <a:r>
              <a:rPr lang="ru-RU" altLang="en-US" b="1" dirty="0"/>
              <a:t>функция</a:t>
            </a:r>
            <a:r>
              <a:rPr lang="ru-RU" altLang="en-US" dirty="0"/>
              <a:t>, но </a:t>
            </a:r>
            <a:r>
              <a:rPr lang="ru-RU" altLang="en-US" b="1" dirty="0"/>
              <a:t>определенная по дискретным значениям аргумента</a:t>
            </a:r>
          </a:p>
          <a:p>
            <a:pPr lvl="1" eaLnBrk="1" hangingPunct="1"/>
            <a:r>
              <a:rPr lang="ru-RU" altLang="en-US" dirty="0"/>
              <a:t>Множество значений является </a:t>
            </a:r>
            <a:r>
              <a:rPr lang="ru-RU" altLang="en-US" b="1" dirty="0"/>
              <a:t>счетным</a:t>
            </a:r>
            <a:r>
              <a:rPr lang="ru-RU" altLang="en-US" dirty="0"/>
              <a:t> и описывается дискретной последовательностью отсчетов (</a:t>
            </a:r>
            <a:r>
              <a:rPr lang="en-US" altLang="en-US" dirty="0"/>
              <a:t>samples) y(n*</a:t>
            </a:r>
            <a:r>
              <a:rPr lang="el-GR" altLang="en-US" dirty="0">
                <a:cs typeface="Tahoma" panose="020B0604030504040204" pitchFamily="34" charset="0"/>
              </a:rPr>
              <a:t>Δ</a:t>
            </a:r>
            <a:r>
              <a:rPr lang="en-US" altLang="en-US" dirty="0">
                <a:cs typeface="Tahoma" panose="020B0604030504040204" pitchFamily="34" charset="0"/>
              </a:rPr>
              <a:t>t)</a:t>
            </a:r>
          </a:p>
          <a:p>
            <a:pPr lvl="2" eaLnBrk="1" hangingPunct="1"/>
            <a:r>
              <a:rPr lang="el-GR" altLang="en-US" dirty="0">
                <a:cs typeface="Tahoma" panose="020B0604030504040204" pitchFamily="34" charset="0"/>
              </a:rPr>
              <a:t>Δ</a:t>
            </a:r>
            <a:r>
              <a:rPr lang="en-US" altLang="en-US" dirty="0">
                <a:cs typeface="Tahoma" panose="020B0604030504040204" pitchFamily="34" charset="0"/>
              </a:rPr>
              <a:t>t – </a:t>
            </a:r>
            <a:r>
              <a:rPr lang="ru-RU" altLang="en-US" dirty="0">
                <a:cs typeface="Tahoma" panose="020B0604030504040204" pitchFamily="34" charset="0"/>
              </a:rPr>
              <a:t>интервал дискретизации (</a:t>
            </a:r>
            <a:r>
              <a:rPr lang="en-US" altLang="en-US" dirty="0">
                <a:cs typeface="Tahoma" panose="020B0604030504040204" pitchFamily="34" charset="0"/>
              </a:rPr>
              <a:t>sampling time)</a:t>
            </a:r>
          </a:p>
          <a:p>
            <a:pPr lvl="2" eaLnBrk="1" hangingPunct="1"/>
            <a:r>
              <a:rPr lang="en-US" altLang="en-US" dirty="0">
                <a:cs typeface="Tahoma" panose="020B0604030504040204" pitchFamily="34" charset="0"/>
              </a:rPr>
              <a:t>n = 0, 1, 2, …N</a:t>
            </a:r>
          </a:p>
          <a:p>
            <a:pPr lvl="2" eaLnBrk="1" hangingPunct="1"/>
            <a:r>
              <a:rPr lang="ru-RU" altLang="en-US" dirty="0">
                <a:cs typeface="Tahoma" panose="020B0604030504040204" pitchFamily="34" charset="0"/>
              </a:rPr>
              <a:t>Величина </a:t>
            </a:r>
            <a:r>
              <a:rPr lang="en-US" altLang="en-US" dirty="0">
                <a:cs typeface="Tahoma" panose="020B0604030504040204" pitchFamily="34" charset="0"/>
              </a:rPr>
              <a:t>f=1/ </a:t>
            </a:r>
            <a:r>
              <a:rPr lang="el-GR" altLang="en-US" dirty="0">
                <a:cs typeface="Tahoma" panose="020B0604030504040204" pitchFamily="34" charset="0"/>
              </a:rPr>
              <a:t>Δ</a:t>
            </a:r>
            <a:r>
              <a:rPr lang="en-US" altLang="en-US" dirty="0">
                <a:cs typeface="Tahoma" panose="020B0604030504040204" pitchFamily="34" charset="0"/>
              </a:rPr>
              <a:t>t – </a:t>
            </a:r>
            <a:r>
              <a:rPr lang="ru-RU" altLang="en-US" dirty="0">
                <a:cs typeface="Tahoma" panose="020B0604030504040204" pitchFamily="34" charset="0"/>
              </a:rPr>
              <a:t>частота дискретизации (</a:t>
            </a:r>
            <a:r>
              <a:rPr lang="en-US" altLang="en-US" dirty="0">
                <a:cs typeface="Tahoma" panose="020B0604030504040204" pitchFamily="34" charset="0"/>
              </a:rPr>
              <a:t>sampling frequency</a:t>
            </a:r>
            <a:r>
              <a:rPr lang="ru-RU" altLang="en-US" dirty="0">
                <a:cs typeface="Tahoma" panose="020B0604030504040204" pitchFamily="34" charset="0"/>
              </a:rPr>
              <a:t>, </a:t>
            </a:r>
            <a:r>
              <a:rPr lang="en-US" altLang="en-US" dirty="0">
                <a:cs typeface="Tahoma" panose="020B0604030504040204" pitchFamily="34" charset="0"/>
              </a:rPr>
              <a:t>sampling rate)</a:t>
            </a:r>
            <a:endParaRPr lang="el-GR" altLang="en-US" dirty="0"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4">
            <a:extLst>
              <a:ext uri="{FF2B5EF4-FFF2-40B4-BE49-F238E27FC236}">
                <a16:creationId xmlns:a16="http://schemas.microsoft.com/office/drawing/2014/main" id="{1A2C4AF7-CB74-F38C-D094-7551BEEA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График дискретного сигнала</a:t>
            </a:r>
          </a:p>
        </p:txBody>
      </p:sp>
      <p:pic>
        <p:nvPicPr>
          <p:cNvPr id="115715" name="Picture 6">
            <a:extLst>
              <a:ext uri="{FF2B5EF4-FFF2-40B4-BE49-F238E27FC236}">
                <a16:creationId xmlns:a16="http://schemas.microsoft.com/office/drawing/2014/main" id="{CE0DA740-773F-7E3C-0FDE-84EDD035DE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5913" y="2060576"/>
            <a:ext cx="6119812" cy="4060825"/>
          </a:xfr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2" name="Group 9">
            <a:extLst>
              <a:ext uri="{FF2B5EF4-FFF2-40B4-BE49-F238E27FC236}">
                <a16:creationId xmlns:a16="http://schemas.microsoft.com/office/drawing/2014/main" id="{E200F36B-00D7-7B59-6D8E-B7C531DAE889}"/>
              </a:ext>
            </a:extLst>
          </p:cNvPr>
          <p:cNvGrpSpPr>
            <a:grpSpLocks/>
          </p:cNvGrpSpPr>
          <p:nvPr/>
        </p:nvGrpSpPr>
        <p:grpSpPr bwMode="auto">
          <a:xfrm>
            <a:off x="3575050" y="1981200"/>
            <a:ext cx="4876800" cy="4876800"/>
            <a:chOff x="0" y="0"/>
            <a:chExt cx="3072" cy="3072"/>
          </a:xfrm>
        </p:grpSpPr>
        <p:pic>
          <p:nvPicPr>
            <p:cNvPr id="117770" name="Picture 4">
              <a:extLst>
                <a:ext uri="{FF2B5EF4-FFF2-40B4-BE49-F238E27FC236}">
                  <a16:creationId xmlns:a16="http://schemas.microsoft.com/office/drawing/2014/main" id="{92A36F91-7F61-A085-943E-79253F305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1" name="Text Box 8">
              <a:extLst>
                <a:ext uri="{FF2B5EF4-FFF2-40B4-BE49-F238E27FC236}">
                  <a16:creationId xmlns:a16="http://schemas.microsoft.com/office/drawing/2014/main" id="{1F609F0D-CC17-8CB5-F093-0929E965F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2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Оригинал</a:t>
              </a:r>
            </a:p>
          </p:txBody>
        </p:sp>
      </p:grpSp>
      <p:sp>
        <p:nvSpPr>
          <p:cNvPr id="63491" name="Rectangle 14">
            <a:extLst>
              <a:ext uri="{FF2B5EF4-FFF2-40B4-BE49-F238E27FC236}">
                <a16:creationId xmlns:a16="http://schemas.microsoft.com/office/drawing/2014/main" id="{49974FE1-2CCD-6790-09FE-A0BA388E4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Пример дискретизации изображения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1FF6A338-BC65-BD6C-083E-56979A7A9661}"/>
              </a:ext>
            </a:extLst>
          </p:cNvPr>
          <p:cNvGrpSpPr>
            <a:grpSpLocks/>
          </p:cNvGrpSpPr>
          <p:nvPr/>
        </p:nvGrpSpPr>
        <p:grpSpPr bwMode="auto">
          <a:xfrm>
            <a:off x="3575051" y="1971676"/>
            <a:ext cx="4886325" cy="4886325"/>
            <a:chOff x="1338" y="618"/>
            <a:chExt cx="3078" cy="3078"/>
          </a:xfrm>
        </p:grpSpPr>
        <p:pic>
          <p:nvPicPr>
            <p:cNvPr id="117768" name="Picture 15">
              <a:extLst>
                <a:ext uri="{FF2B5EF4-FFF2-40B4-BE49-F238E27FC236}">
                  <a16:creationId xmlns:a16="http://schemas.microsoft.com/office/drawing/2014/main" id="{88DA6501-318B-58D1-AE55-646022AE8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624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69" name="Text Box 10">
              <a:extLst>
                <a:ext uri="{FF2B5EF4-FFF2-40B4-BE49-F238E27FC236}">
                  <a16:creationId xmlns:a16="http://schemas.microsoft.com/office/drawing/2014/main" id="{9FD3D93C-9FDB-5C4E-DB9A-5DCE07CE5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618"/>
              <a:ext cx="2985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Дискретизирование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Изображение (128*128)</a:t>
              </a:r>
            </a:p>
          </p:txBody>
        </p:sp>
      </p:grpSp>
      <p:grpSp>
        <p:nvGrpSpPr>
          <p:cNvPr id="4" name="Group 19">
            <a:extLst>
              <a:ext uri="{FF2B5EF4-FFF2-40B4-BE49-F238E27FC236}">
                <a16:creationId xmlns:a16="http://schemas.microsoft.com/office/drawing/2014/main" id="{0AC63005-64C6-7AF9-CF0B-9C787458E461}"/>
              </a:ext>
            </a:extLst>
          </p:cNvPr>
          <p:cNvGrpSpPr>
            <a:grpSpLocks/>
          </p:cNvGrpSpPr>
          <p:nvPr/>
        </p:nvGrpSpPr>
        <p:grpSpPr bwMode="auto">
          <a:xfrm>
            <a:off x="3575051" y="1971676"/>
            <a:ext cx="4886325" cy="4886325"/>
            <a:chOff x="1338" y="618"/>
            <a:chExt cx="3078" cy="3078"/>
          </a:xfrm>
        </p:grpSpPr>
        <p:pic>
          <p:nvPicPr>
            <p:cNvPr id="117766" name="Picture 17">
              <a:extLst>
                <a:ext uri="{FF2B5EF4-FFF2-40B4-BE49-F238E27FC236}">
                  <a16:creationId xmlns:a16="http://schemas.microsoft.com/office/drawing/2014/main" id="{6E6ACCF3-E5DB-EAA1-E4D9-0E27C9A21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624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67" name="Text Box 18">
              <a:extLst>
                <a:ext uri="{FF2B5EF4-FFF2-40B4-BE49-F238E27FC236}">
                  <a16:creationId xmlns:a16="http://schemas.microsoft.com/office/drawing/2014/main" id="{96875800-1F39-157B-C9ED-B4BF4A038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618"/>
              <a:ext cx="268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Дискретизированное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изображение (32*32)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DD8F4374-1F7B-EA1B-F59D-93FBC304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Цифровые сигналы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AEE1C900-2F3D-BD3C-DA3D-65A58E4E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 dirty="0"/>
              <a:t>Цифровой сигнал </a:t>
            </a:r>
            <a:r>
              <a:rPr lang="ru-RU" altLang="en-US" b="1" dirty="0"/>
              <a:t>квантован</a:t>
            </a:r>
            <a:r>
              <a:rPr lang="ru-RU" altLang="en-US" dirty="0"/>
              <a:t> по своим значениям и </a:t>
            </a:r>
            <a:r>
              <a:rPr lang="ru-RU" altLang="en-US" b="1" dirty="0"/>
              <a:t>дискретен</a:t>
            </a:r>
            <a:r>
              <a:rPr lang="ru-RU" altLang="en-US" dirty="0"/>
              <a:t> по аргументу</a:t>
            </a:r>
          </a:p>
          <a:p>
            <a:r>
              <a:rPr lang="ru-RU" altLang="en-US" dirty="0"/>
              <a:t>Он описывается решетчатой функцией</a:t>
            </a:r>
            <a:br>
              <a:rPr lang="ru-RU" altLang="en-US" dirty="0"/>
            </a:br>
            <a:r>
              <a:rPr lang="en-US" altLang="en-US" dirty="0"/>
              <a:t>y</a:t>
            </a:r>
            <a:r>
              <a:rPr lang="ru-RU" altLang="en-US" dirty="0"/>
              <a:t>n = </a:t>
            </a:r>
            <a:r>
              <a:rPr lang="ru-RU" altLang="en-US" dirty="0" err="1"/>
              <a:t>Qk</a:t>
            </a:r>
            <a:r>
              <a:rPr lang="ru-RU" altLang="en-US" dirty="0"/>
              <a:t>[</a:t>
            </a:r>
            <a:r>
              <a:rPr lang="en-US" altLang="en-US" dirty="0"/>
              <a:t>y</a:t>
            </a:r>
            <a:r>
              <a:rPr lang="ru-RU" altLang="en-US" dirty="0"/>
              <a:t>(n* </a:t>
            </a:r>
            <a:r>
              <a:rPr lang="el-GR" altLang="en-US" dirty="0"/>
              <a:t>Δ</a:t>
            </a:r>
            <a:r>
              <a:rPr lang="en-US" altLang="en-US" dirty="0"/>
              <a:t>t</a:t>
            </a:r>
            <a:r>
              <a:rPr lang="ru-RU" altLang="en-US" dirty="0"/>
              <a:t>)] </a:t>
            </a:r>
          </a:p>
          <a:p>
            <a:pPr lvl="1"/>
            <a:r>
              <a:rPr lang="ru-RU" altLang="en-US" dirty="0" err="1"/>
              <a:t>Qk</a:t>
            </a:r>
            <a:r>
              <a:rPr lang="ru-RU" altLang="en-US" dirty="0"/>
              <a:t> - функция квантования с числом уровней квантования k</a:t>
            </a:r>
          </a:p>
          <a:p>
            <a:pPr lvl="1"/>
            <a:r>
              <a:rPr lang="ru-RU" altLang="en-US" dirty="0"/>
              <a:t>Интервалы квантования могут иметь как равномерное, так и неравномерное распределение (напр. логарифмическое)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2CE2-278E-4466-AFAE-4244FAEB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AD00-3498-DAB7-D156-E1B224FB3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81126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Цвет представляется тремя компонентами: красный (Red), зелёный (Green), синий (Blue)</a:t>
            </a:r>
            <a:endParaRPr lang="en-US" dirty="0"/>
          </a:p>
          <a:p>
            <a:r>
              <a:rPr lang="ru-RU" dirty="0"/>
              <a:t>Основная модель для отображения на экранах</a:t>
            </a:r>
            <a:endParaRPr lang="en-US" dirty="0"/>
          </a:p>
          <a:p>
            <a:r>
              <a:rPr lang="ru-RU" dirty="0"/>
              <a:t>Цвет формируется </a:t>
            </a:r>
            <a:r>
              <a:rPr lang="ru-RU" b="1" dirty="0"/>
              <a:t>аддитивным</a:t>
            </a:r>
            <a:r>
              <a:rPr lang="ru-RU" dirty="0"/>
              <a:t> методом: складываются световые потоки</a:t>
            </a:r>
            <a:endParaRPr lang="en-US" dirty="0"/>
          </a:p>
          <a:p>
            <a:r>
              <a:rPr lang="ru-RU" dirty="0"/>
              <a:t>Глубина цвета:</a:t>
            </a:r>
            <a:endParaRPr lang="en-US" dirty="0"/>
          </a:p>
          <a:p>
            <a:pPr lvl="1"/>
            <a:r>
              <a:rPr lang="ru-RU" dirty="0"/>
              <a:t>Целые числа 8 или 16 бит на канал</a:t>
            </a:r>
          </a:p>
          <a:p>
            <a:pPr lvl="1"/>
            <a:r>
              <a:rPr lang="ru-RU" dirty="0"/>
              <a:t>Числа с плавающей запятой 16 или 32 бит на канал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94D7D41-7457-E5BF-6052-84623FE4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96905" y="1825625"/>
            <a:ext cx="3302550" cy="2476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2517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67D96FAB-A5F3-8568-3D57-CD11F6CD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Квантование (</a:t>
            </a:r>
            <a:r>
              <a:rPr lang="en-US" altLang="en-US"/>
              <a:t>quantization)</a:t>
            </a:r>
            <a:endParaRPr lang="ru-RU" altLang="en-US"/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669CFF08-96D2-89C6-B37D-0631BF73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b="1"/>
              <a:t>Квантование по уровню</a:t>
            </a:r>
            <a:r>
              <a:rPr lang="ru-RU" altLang="en-US"/>
              <a:t> - процесс преобразования бесконечных по принимаемым значениям аналоговых отсчетов в конечное число цифровых значений</a:t>
            </a:r>
          </a:p>
          <a:p>
            <a:pPr eaLnBrk="1" hangingPunct="1"/>
            <a:r>
              <a:rPr lang="ru-RU" altLang="en-US"/>
              <a:t>Возникающие при этом ошибки округления отсчетов называются </a:t>
            </a:r>
            <a:r>
              <a:rPr lang="ru-RU" altLang="en-US" b="1"/>
              <a:t>ошибками квантования</a:t>
            </a:r>
            <a:r>
              <a:rPr lang="ru-RU" altLang="en-US"/>
              <a:t>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4">
            <a:extLst>
              <a:ext uri="{FF2B5EF4-FFF2-40B4-BE49-F238E27FC236}">
                <a16:creationId xmlns:a16="http://schemas.microsoft.com/office/drawing/2014/main" id="{89406B47-2CDD-77C8-A117-348F533C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en-US"/>
              <a:t>Пример цифрового сигнала</a:t>
            </a:r>
          </a:p>
        </p:txBody>
      </p:sp>
      <p:pic>
        <p:nvPicPr>
          <p:cNvPr id="123907" name="Picture 6">
            <a:extLst>
              <a:ext uri="{FF2B5EF4-FFF2-40B4-BE49-F238E27FC236}">
                <a16:creationId xmlns:a16="http://schemas.microsoft.com/office/drawing/2014/main" id="{F18A2805-1D12-02BB-3656-45523F1010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0376" y="2060575"/>
            <a:ext cx="6480175" cy="4300538"/>
          </a:xfr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>
            <a:extLst>
              <a:ext uri="{FF2B5EF4-FFF2-40B4-BE49-F238E27FC236}">
                <a16:creationId xmlns:a16="http://schemas.microsoft.com/office/drawing/2014/main" id="{F0CC35A8-DBC8-D870-2B86-3E86F2787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Пример квантования изображения</a:t>
            </a:r>
          </a:p>
        </p:txBody>
      </p:sp>
      <p:grpSp>
        <p:nvGrpSpPr>
          <p:cNvPr id="125955" name="Group 8">
            <a:extLst>
              <a:ext uri="{FF2B5EF4-FFF2-40B4-BE49-F238E27FC236}">
                <a16:creationId xmlns:a16="http://schemas.microsoft.com/office/drawing/2014/main" id="{797FA522-F49D-C37B-297B-85982229CFE0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700213"/>
            <a:ext cx="4876800" cy="4876800"/>
            <a:chOff x="0" y="0"/>
            <a:chExt cx="3072" cy="3072"/>
          </a:xfrm>
        </p:grpSpPr>
        <p:pic>
          <p:nvPicPr>
            <p:cNvPr id="125968" name="Picture 9">
              <a:extLst>
                <a:ext uri="{FF2B5EF4-FFF2-40B4-BE49-F238E27FC236}">
                  <a16:creationId xmlns:a16="http://schemas.microsoft.com/office/drawing/2014/main" id="{261C7315-EC88-B787-A933-26CB65CD4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9" name="Text Box 10">
              <a:extLst>
                <a:ext uri="{FF2B5EF4-FFF2-40B4-BE49-F238E27FC236}">
                  <a16:creationId xmlns:a16="http://schemas.microsoft.com/office/drawing/2014/main" id="{A3C2B1C7-55ED-C787-D33F-640B7A3BF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2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Оригинал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A0D0832C-11F4-EFE8-A95C-332EEBD59452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700213"/>
            <a:ext cx="4876800" cy="4876800"/>
            <a:chOff x="2688" y="1248"/>
            <a:chExt cx="3072" cy="3072"/>
          </a:xfrm>
        </p:grpSpPr>
        <p:pic>
          <p:nvPicPr>
            <p:cNvPr id="125966" name="Picture 5">
              <a:extLst>
                <a:ext uri="{FF2B5EF4-FFF2-40B4-BE49-F238E27FC236}">
                  <a16:creationId xmlns:a16="http://schemas.microsoft.com/office/drawing/2014/main" id="{26C5BF18-7373-9568-20DD-A2B259069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1248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7" name="Text Box 6">
              <a:extLst>
                <a:ext uri="{FF2B5EF4-FFF2-40B4-BE49-F238E27FC236}">
                  <a16:creationId xmlns:a16="http://schemas.microsoft.com/office/drawing/2014/main" id="{37896DF3-AADE-FFD8-DC43-20C9A7FE5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1298"/>
              <a:ext cx="146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256 цветов</a:t>
              </a:r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DFA51EBC-6C45-825C-E6A0-1F147D0200BB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673225"/>
            <a:ext cx="4906962" cy="4903788"/>
            <a:chOff x="1325" y="607"/>
            <a:chExt cx="3091" cy="3089"/>
          </a:xfrm>
        </p:grpSpPr>
        <p:pic>
          <p:nvPicPr>
            <p:cNvPr id="125964" name="Picture 11">
              <a:extLst>
                <a:ext uri="{FF2B5EF4-FFF2-40B4-BE49-F238E27FC236}">
                  <a16:creationId xmlns:a16="http://schemas.microsoft.com/office/drawing/2014/main" id="{F8DA1F7F-9736-CE8C-19D0-9DAAD3185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624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5" name="Text Box 12">
              <a:extLst>
                <a:ext uri="{FF2B5EF4-FFF2-40B4-BE49-F238E27FC236}">
                  <a16:creationId xmlns:a16="http://schemas.microsoft.com/office/drawing/2014/main" id="{BAF45189-1FF5-8FF3-4D30-3DF4D081A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607"/>
              <a:ext cx="116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64 цвета</a:t>
              </a:r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B06341E4-F6F4-D486-4670-1FF23518A27E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700213"/>
            <a:ext cx="4876800" cy="4876800"/>
            <a:chOff x="1344" y="624"/>
            <a:chExt cx="3072" cy="3072"/>
          </a:xfrm>
        </p:grpSpPr>
        <p:pic>
          <p:nvPicPr>
            <p:cNvPr id="125962" name="Picture 14">
              <a:extLst>
                <a:ext uri="{FF2B5EF4-FFF2-40B4-BE49-F238E27FC236}">
                  <a16:creationId xmlns:a16="http://schemas.microsoft.com/office/drawing/2014/main" id="{33EFEFCC-AE13-1681-8E73-BE3BEBBD0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624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3" name="Text Box 15">
              <a:extLst>
                <a:ext uri="{FF2B5EF4-FFF2-40B4-BE49-F238E27FC236}">
                  <a16:creationId xmlns:a16="http://schemas.microsoft.com/office/drawing/2014/main" id="{A33358C6-C0E5-5085-8D34-AAB448CEA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6" y="652"/>
              <a:ext cx="129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16 цветов</a:t>
              </a: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3F20356A-EF2B-493E-8D73-4B5433C8962F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700213"/>
            <a:ext cx="4876800" cy="4876800"/>
            <a:chOff x="1020" y="436"/>
            <a:chExt cx="3072" cy="3072"/>
          </a:xfrm>
        </p:grpSpPr>
        <p:pic>
          <p:nvPicPr>
            <p:cNvPr id="125960" name="Picture 17">
              <a:extLst>
                <a:ext uri="{FF2B5EF4-FFF2-40B4-BE49-F238E27FC236}">
                  <a16:creationId xmlns:a16="http://schemas.microsoft.com/office/drawing/2014/main" id="{7F0388CB-27F6-A554-0947-14E3A17D7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436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1" name="Text Box 18">
              <a:extLst>
                <a:ext uri="{FF2B5EF4-FFF2-40B4-BE49-F238E27FC236}">
                  <a16:creationId xmlns:a16="http://schemas.microsoft.com/office/drawing/2014/main" id="{043B8F88-EB93-2AF8-2A26-E82A4142B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482"/>
              <a:ext cx="10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4 цвета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43775FC-F7B3-EC39-1EFE-F15B4249C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Источники цифровых сигналов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D483E2FE-1061-A595-613C-3A7323D68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Аналоговые сигналы, подвергнутые оцифровке</a:t>
            </a:r>
          </a:p>
          <a:p>
            <a:pPr lvl="1" eaLnBrk="1" hangingPunct="1"/>
            <a:r>
              <a:rPr lang="ru-RU" altLang="en-US" dirty="0"/>
              <a:t>Цифровой звук</a:t>
            </a:r>
          </a:p>
          <a:p>
            <a:pPr lvl="1" eaLnBrk="1" hangingPunct="1"/>
            <a:r>
              <a:rPr lang="ru-RU" altLang="en-US" dirty="0"/>
              <a:t>Растровые изображения</a:t>
            </a:r>
          </a:p>
          <a:p>
            <a:pPr eaLnBrk="1" hangingPunct="1"/>
            <a:r>
              <a:rPr lang="ru-RU" altLang="en-US" dirty="0"/>
              <a:t>Некоторые сигналы изначально относятся к классу цифровых</a:t>
            </a:r>
          </a:p>
          <a:p>
            <a:pPr lvl="1" eaLnBrk="1" hangingPunct="1"/>
            <a:r>
              <a:rPr lang="ru-RU" altLang="en-US" dirty="0"/>
              <a:t>Отсчеты количества гамма-квантов, зарегистрированных по последовательным интервалам времени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7A5F729B-96FF-E5E9-0F28-3C2CA339E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Представление сигналов в дискретных системах и ЭВМ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44AC2122-920D-5740-FC30-521CEF1F5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en-US" dirty="0"/>
              <a:t>В дискретных системах и в ЭВМ сигнал всегда представлен с точностью до определенного количества разрядов, а, следовательно, </a:t>
            </a:r>
            <a:r>
              <a:rPr lang="ru-RU" altLang="en-US" b="1" dirty="0"/>
              <a:t>всегда является цифровым</a:t>
            </a:r>
            <a:r>
              <a:rPr lang="ru-RU" altLang="en-US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en-US" dirty="0"/>
              <a:t>При описании сигналов функция квантования </a:t>
            </a:r>
            <a:r>
              <a:rPr lang="en-US" altLang="en-US" dirty="0"/>
              <a:t>Q </a:t>
            </a:r>
            <a:r>
              <a:rPr lang="ru-RU" altLang="en-US" dirty="0"/>
              <a:t>обычно опускается (подразумевается равномерной по умолчанию)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en-US" dirty="0"/>
              <a:t>Обычно цифровые сигналы кодируются последовательностью двоичных чисел определенной разрядности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3">
            <a:extLst>
              <a:ext uri="{FF2B5EF4-FFF2-40B4-BE49-F238E27FC236}">
                <a16:creationId xmlns:a16="http://schemas.microsoft.com/office/drawing/2014/main" id="{10255669-3EB8-4CE9-8DA5-818E33AA6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ru-RU"/>
              <a:t>Преобразования типов сигналов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8AD8A-7775-E273-3780-FC9BA004C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E07DD80B-107F-F2F5-D385-474B03D96F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Дискретизация аналогового сигнала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EF3D90F4-97E0-AC1D-8981-124915FD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 dirty="0"/>
              <a:t>Операция дискретизации (</a:t>
            </a:r>
            <a:r>
              <a:rPr lang="en-US" altLang="en-US" dirty="0"/>
              <a:t>discretization)</a:t>
            </a:r>
            <a:endParaRPr lang="ru-RU" altLang="en-US" dirty="0"/>
          </a:p>
          <a:p>
            <a:pPr lvl="1"/>
            <a:r>
              <a:rPr lang="ru-RU" altLang="en-US" dirty="0"/>
              <a:t>преобразование аналоговых сигналов (функций), непрерывных по аргументу, в функции мгновенных значений сигналов по дискретному аргументу</a:t>
            </a:r>
          </a:p>
          <a:p>
            <a:r>
              <a:rPr lang="ru-RU" altLang="en-US" dirty="0"/>
              <a:t>Примеры</a:t>
            </a:r>
          </a:p>
          <a:p>
            <a:pPr lvl="1"/>
            <a:r>
              <a:rPr lang="ru-RU" altLang="en-US" dirty="0"/>
              <a:t>замер амплитуды звука в определенные моменты времени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>
            <a:extLst>
              <a:ext uri="{FF2B5EF4-FFF2-40B4-BE49-F238E27FC236}">
                <a16:creationId xmlns:a16="http://schemas.microsoft.com/office/drawing/2014/main" id="{51C1535C-41EE-AD1E-4931-7184C993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Восстановление аналогового сигнала</a:t>
            </a:r>
          </a:p>
        </p:txBody>
      </p:sp>
      <p:sp>
        <p:nvSpPr>
          <p:cNvPr id="136195" name="Содержимое 2">
            <a:extLst>
              <a:ext uri="{FF2B5EF4-FFF2-40B4-BE49-F238E27FC236}">
                <a16:creationId xmlns:a16="http://schemas.microsoft.com/office/drawing/2014/main" id="{4302BE6B-4222-83A4-5E2B-78EE310A5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 dirty="0"/>
              <a:t>Восстановление аналогового сигнала из дискретного представления</a:t>
            </a:r>
          </a:p>
          <a:p>
            <a:pPr lvl="1"/>
            <a:r>
              <a:rPr lang="ru-RU" altLang="en-US" dirty="0"/>
              <a:t>Интерполяция дискретных данных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Заголовок 1">
            <a:extLst>
              <a:ext uri="{FF2B5EF4-FFF2-40B4-BE49-F238E27FC236}">
                <a16:creationId xmlns:a16="http://schemas.microsoft.com/office/drawing/2014/main" id="{01894899-AE9C-4532-7CA4-D705DFD8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Теорема Котельникова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243" name="Содержимое 2">
                <a:extLst>
                  <a:ext uri="{FF2B5EF4-FFF2-40B4-BE49-F238E27FC236}">
                    <a16:creationId xmlns:a16="http://schemas.microsoft.com/office/drawing/2014/main" id="{03568477-EC4A-2BD4-1A8F-C6EBF3CF05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ru-RU" altLang="en-US" dirty="0"/>
                  <a:t>Если аналоговый сигнал </a:t>
                </a:r>
                <a:r>
                  <a:rPr lang="en-US" altLang="en-US" dirty="0"/>
                  <a:t>x(t) </a:t>
                </a:r>
                <a:r>
                  <a:rPr lang="ru-RU" altLang="en-US" dirty="0"/>
                  <a:t>имеет спектр, ограниченный частотой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altLang="en-US" dirty="0"/>
                  <a:t>то он может быть однозначно и без потерь восстановлен по своим дискретным отсчетам, взятым с частотой: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𝑑𝑖𝑠𝑐𝑟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ru-RU" altLang="en-US" i="1" dirty="0">
                        <a:latin typeface="Cambria Math" panose="02040503050406030204" pitchFamily="18" charset="0"/>
                      </a:rPr>
                      <m:t>2∗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38243" name="Содержимое 2">
                <a:extLst>
                  <a:ext uri="{FF2B5EF4-FFF2-40B4-BE49-F238E27FC236}">
                    <a16:creationId xmlns:a16="http://schemas.microsoft.com/office/drawing/2014/main" id="{03568477-EC4A-2BD4-1A8F-C6EBF3CF05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Заголовок 1">
            <a:extLst>
              <a:ext uri="{FF2B5EF4-FFF2-40B4-BE49-F238E27FC236}">
                <a16:creationId xmlns:a16="http://schemas.microsoft.com/office/drawing/2014/main" id="{0EA78D4B-38B5-F061-BCC1-5348449D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Следствия из теоремы Котельникова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12D93AFD-6A2E-53BF-9BB4-E61A5960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ru-RU" b="1" dirty="0"/>
              <a:t>максимальная</a:t>
            </a:r>
            <a:r>
              <a:rPr lang="ru-RU" dirty="0"/>
              <a:t> частота в сигнале превышает </a:t>
            </a:r>
            <a:r>
              <a:rPr lang="ru-RU" b="1" dirty="0"/>
              <a:t>половину частоты </a:t>
            </a:r>
            <a:r>
              <a:rPr lang="ru-RU" dirty="0"/>
              <a:t>дискретизации, то способа восстановить сигнал из дискретного в аналоговый без искажений не существует</a:t>
            </a:r>
          </a:p>
          <a:p>
            <a:r>
              <a:rPr lang="ru-RU" dirty="0"/>
              <a:t>Из определения спектра сигнала следует, что </a:t>
            </a:r>
            <a:r>
              <a:rPr lang="ru-RU" b="1" dirty="0"/>
              <a:t>конечный</a:t>
            </a:r>
            <a:r>
              <a:rPr lang="ru-RU" dirty="0"/>
              <a:t> по длительности сигнал имеет </a:t>
            </a:r>
            <a:r>
              <a:rPr lang="ru-RU" b="1" dirty="0"/>
              <a:t>бесконечно широкий спектр</a:t>
            </a:r>
            <a:r>
              <a:rPr lang="ru-RU" dirty="0"/>
              <a:t>.</a:t>
            </a:r>
            <a:endParaRPr lang="en-US" dirty="0"/>
          </a:p>
          <a:p>
            <a:pPr lvl="1"/>
            <a:r>
              <a:rPr lang="ru-RU" dirty="0"/>
              <a:t>Поэтому при дискретизации конечного по длительности сигнала (например песни на аудиодиск) невозможно восстановление из отсчетов без потери качества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11">
            <a:extLst>
              <a:ext uri="{FF2B5EF4-FFF2-40B4-BE49-F238E27FC236}">
                <a16:creationId xmlns:a16="http://schemas.microsoft.com/office/drawing/2014/main" id="{5A15C0D0-C030-DF00-56D0-BD13D9DA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446405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F0AC406D-977D-73E8-C09C-CD9C85C70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1"/>
            <a:ext cx="446405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B505DF31-9960-F48B-BCA8-5E6905BF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3517900"/>
            <a:ext cx="446405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242DB190-FFF7-1B73-AEF3-2D50AB72B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1763714"/>
            <a:ext cx="446405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19193 0.2564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96" y="1282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-0.19193 0.2571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128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2564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2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B7B4ADE-FB4C-7BE3-2BA8-24C7632BC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Аналого-цифровое преобразование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F7AD160D-73C8-3910-8ED2-AFD4C96EB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Операция квантования (АЦП – аналого-цифровое преобразование)</a:t>
            </a:r>
          </a:p>
          <a:p>
            <a:pPr lvl="1"/>
            <a:r>
              <a:rPr lang="ru-RU" altLang="en-US"/>
              <a:t>заключается в преобразовании дискретного сигнала в цифровой, как правило, кодированный в двоичной системе счисления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Заголовок 1">
            <a:extLst>
              <a:ext uri="{FF2B5EF4-FFF2-40B4-BE49-F238E27FC236}">
                <a16:creationId xmlns:a16="http://schemas.microsoft.com/office/drawing/2014/main" id="{7D455793-142F-3453-EB0B-90BB4AF9B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Цифро-аналоговое преобразование</a:t>
            </a:r>
          </a:p>
        </p:txBody>
      </p:sp>
      <p:sp>
        <p:nvSpPr>
          <p:cNvPr id="144387" name="Содержимое 2">
            <a:extLst>
              <a:ext uri="{FF2B5EF4-FFF2-40B4-BE49-F238E27FC236}">
                <a16:creationId xmlns:a16="http://schemas.microsoft.com/office/drawing/2014/main" id="{496BC652-99EA-0209-0F14-BF83D334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Операция цифро-аналогового преобразования</a:t>
            </a:r>
          </a:p>
          <a:p>
            <a:pPr lvl="1"/>
            <a:r>
              <a:rPr lang="ru-RU" altLang="en-US"/>
              <a:t>Является обратной операции квантования – аналоговый сигнал восстанавливается из дискретных значений путем сглаживания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56ABE857-E106-0FCA-BADD-28676C3D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Погрешности квантования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20CAC93A-AF3B-93FF-836D-882F35040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Квантование сигналов всегда выполняется с определенной и неустранимой погрешностью (до половины интервала квантования)</a:t>
            </a:r>
          </a:p>
          <a:p>
            <a:pPr lvl="1"/>
            <a:r>
              <a:rPr lang="ru-RU" altLang="en-US"/>
              <a:t>Поэтому операции АЦП и ЦАП не являются взаимно обратными с абсолютной точностью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82" name="Group 7">
            <a:extLst>
              <a:ext uri="{FF2B5EF4-FFF2-40B4-BE49-F238E27FC236}">
                <a16:creationId xmlns:a16="http://schemas.microsoft.com/office/drawing/2014/main" id="{7B1EAFB4-4F3F-F94E-FCBA-5C8B993273D3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981200"/>
            <a:ext cx="4876800" cy="4876800"/>
            <a:chOff x="0" y="0"/>
            <a:chExt cx="3072" cy="3072"/>
          </a:xfrm>
        </p:grpSpPr>
        <p:pic>
          <p:nvPicPr>
            <p:cNvPr id="148490" name="Picture 8">
              <a:extLst>
                <a:ext uri="{FF2B5EF4-FFF2-40B4-BE49-F238E27FC236}">
                  <a16:creationId xmlns:a16="http://schemas.microsoft.com/office/drawing/2014/main" id="{13F809B2-AB31-80E5-48F9-320AC825E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491" name="Text Box 9">
              <a:extLst>
                <a:ext uri="{FF2B5EF4-FFF2-40B4-BE49-F238E27FC236}">
                  <a16:creationId xmlns:a16="http://schemas.microsoft.com/office/drawing/2014/main" id="{ED17313D-D1CD-2047-EB5D-15F535FF9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2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Оригинал</a:t>
              </a:r>
            </a:p>
          </p:txBody>
        </p:sp>
      </p:grpSp>
      <p:sp>
        <p:nvSpPr>
          <p:cNvPr id="78851" name="Rectangle 4">
            <a:extLst>
              <a:ext uri="{FF2B5EF4-FFF2-40B4-BE49-F238E27FC236}">
                <a16:creationId xmlns:a16="http://schemas.microsoft.com/office/drawing/2014/main" id="{707ACE01-4533-9A7C-2BFC-A29B81407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sz="3600"/>
              <a:t>Преобразования типов сигналов на примере изображения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1D283D38-90DD-EB0C-3B0E-B7CA1D8B6BA2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981200"/>
            <a:ext cx="4876800" cy="4876800"/>
            <a:chOff x="204" y="572"/>
            <a:chExt cx="3072" cy="3072"/>
          </a:xfrm>
        </p:grpSpPr>
        <p:pic>
          <p:nvPicPr>
            <p:cNvPr id="148488" name="Picture 5">
              <a:extLst>
                <a:ext uri="{FF2B5EF4-FFF2-40B4-BE49-F238E27FC236}">
                  <a16:creationId xmlns:a16="http://schemas.microsoft.com/office/drawing/2014/main" id="{9D9B3887-2180-50CD-2128-26FF22461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572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489" name="Text Box 10">
              <a:extLst>
                <a:ext uri="{FF2B5EF4-FFF2-40B4-BE49-F238E27FC236}">
                  <a16:creationId xmlns:a16="http://schemas.microsoft.com/office/drawing/2014/main" id="{94870101-21E5-91B3-7179-9A4874D4F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754"/>
              <a:ext cx="2170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Дискретизация +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Квантование</a:t>
              </a:r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4CAD4869-BD83-A69C-ABE3-92BBDB17F96A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1981200"/>
            <a:ext cx="4876800" cy="4876800"/>
            <a:chOff x="3470" y="1248"/>
            <a:chExt cx="3072" cy="3072"/>
          </a:xfrm>
        </p:grpSpPr>
        <p:pic>
          <p:nvPicPr>
            <p:cNvPr id="148486" name="Picture 6">
              <a:extLst>
                <a:ext uri="{FF2B5EF4-FFF2-40B4-BE49-F238E27FC236}">
                  <a16:creationId xmlns:a16="http://schemas.microsoft.com/office/drawing/2014/main" id="{09CFBE6C-D19B-594F-4E01-58EC3B46B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248"/>
              <a:ext cx="307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487" name="Text Box 12">
              <a:extLst>
                <a:ext uri="{FF2B5EF4-FFF2-40B4-BE49-F238E27FC236}">
                  <a16:creationId xmlns:a16="http://schemas.microsoft.com/office/drawing/2014/main" id="{14A607F6-9F83-BE9F-88D5-CC89C3E79B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1339"/>
              <a:ext cx="259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Восстановление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en-US" sz="3200">
                  <a:solidFill>
                    <a:srgbClr val="FFFFFF"/>
                  </a:solidFill>
                  <a:latin typeface="Tahoma" panose="020B0604030504040204" pitchFamily="34" charset="0"/>
                </a:rPr>
                <a:t>аналогового сигнала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D5EC6587-E6A0-278B-7DDE-46F5FD38E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/>
              <a:t>Спектральное представление сигнала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F3014DBF-CE43-E5C5-3D5E-64CCFC43D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en-US" dirty="0"/>
              <a:t>При анализе и обработке данных широко используется математическое описание сигналов по аргументам, обратным аргументам динамического представления</a:t>
            </a:r>
          </a:p>
          <a:p>
            <a:pPr lvl="1" eaLnBrk="1" hangingPunct="1"/>
            <a:r>
              <a:rPr lang="ru-RU" altLang="en-US" dirty="0"/>
              <a:t>Обратный аргумент времени – частота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D97B8212-4916-175F-5495-35B9F69B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 dirty="0"/>
              <a:t>Разложение сигнала на более простые</a:t>
            </a:r>
            <a:endParaRPr lang="en-US" altLang="en-US" dirty="0"/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5AE1FFA4-B3B8-B8B6-7325-30659D06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Любой сколь угодно сложный по своей форме сигнал, не имеющий разрывов первого рода (бесконечных значений на интервале своего задания), можно представить в виде суммы более простых сигналов </a:t>
            </a:r>
          </a:p>
          <a:p>
            <a:pPr lvl="1"/>
            <a:r>
              <a:rPr lang="ru-RU" altLang="en-US"/>
              <a:t>Например – в виду суммы гармонических колебаний (см. </a:t>
            </a:r>
            <a:r>
              <a:rPr lang="ru-RU" altLang="en-US">
                <a:hlinkClick r:id="rId3"/>
              </a:rPr>
              <a:t>преобразование Фурье</a:t>
            </a:r>
            <a:r>
              <a:rPr lang="ru-RU" altLang="en-US"/>
              <a:t>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F083921-03FF-9370-D0E1-C2DEFC0B4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Цифровая обработка сигналов 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5D533318-CDB5-6727-8C5B-6EBC81DA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Цифровая обработка сигналов оперирует с дискретными преобразованиями сигналов и обрабатывающих данные сигналы систем</a:t>
            </a:r>
          </a:p>
          <a:p>
            <a:pPr lvl="1"/>
            <a:r>
              <a:rPr lang="ru-RU" altLang="en-US"/>
              <a:t>При помощи математических алгоритмов s(k) преобразуется в некоторый другой сигнал s1(k) имеющий требуемые свойства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Заголовок 1">
            <a:extLst>
              <a:ext uri="{FF2B5EF4-FFF2-40B4-BE49-F238E27FC236}">
                <a16:creationId xmlns:a16="http://schemas.microsoft.com/office/drawing/2014/main" id="{41457744-BE7E-92CC-FD77-DB4667AC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Цифровые  сигнальные процессоры</a:t>
            </a:r>
          </a:p>
        </p:txBody>
      </p:sp>
      <p:sp>
        <p:nvSpPr>
          <p:cNvPr id="156675" name="Содержимое 2">
            <a:extLst>
              <a:ext uri="{FF2B5EF4-FFF2-40B4-BE49-F238E27FC236}">
                <a16:creationId xmlns:a16="http://schemas.microsoft.com/office/drawing/2014/main" id="{DEC794DD-473B-9BD2-6EE0-E4BF97DA9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Цифровой сигнальный процессор (</a:t>
            </a:r>
            <a:r>
              <a:rPr lang="en-US" altLang="en-US"/>
              <a:t>DSP) – </a:t>
            </a:r>
            <a:r>
              <a:rPr lang="ru-RU" altLang="en-US"/>
              <a:t>специализированный микропроцессор, предназначенный для цифровой обработки сигналов в реальном времени</a:t>
            </a:r>
          </a:p>
          <a:p>
            <a:r>
              <a:rPr lang="ru-RU" altLang="en-US"/>
              <a:t>Область применения:</a:t>
            </a:r>
          </a:p>
          <a:p>
            <a:pPr lvl="1"/>
            <a:r>
              <a:rPr lang="ru-RU" altLang="en-US"/>
              <a:t>Кодирование и декодирование аудио/видео-потоков</a:t>
            </a:r>
          </a:p>
          <a:p>
            <a:pPr lvl="1"/>
            <a:r>
              <a:rPr lang="ru-RU" altLang="en-US"/>
              <a:t>Речевые и музыкальные синтезаторы</a:t>
            </a:r>
          </a:p>
          <a:p>
            <a:pPr lvl="1"/>
            <a:r>
              <a:rPr lang="ru-RU" altLang="en-US"/>
              <a:t>Распознавание речи и изображений</a:t>
            </a:r>
          </a:p>
          <a:p>
            <a:pPr lvl="1"/>
            <a:endParaRPr lang="ru-RU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2F805092-B774-9ACA-7E5E-7F989C00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Дискретное преобразование Фурье (</a:t>
            </a:r>
            <a:r>
              <a:rPr lang="en-US" altLang="en-US"/>
              <a:t>DFT – </a:t>
            </a:r>
            <a:r>
              <a:rPr lang="en-US" altLang="en-US">
                <a:hlinkClick r:id="rId3"/>
              </a:rPr>
              <a:t>Discrete Fourier Transform</a:t>
            </a:r>
            <a:r>
              <a:rPr lang="en-US" altLang="en-US"/>
              <a:t>)</a:t>
            </a:r>
            <a:endParaRPr lang="ru-RU" altLang="en-US"/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AFB05C16-A615-94D9-882E-ED61493B8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Позволяет переводить дискретный сигнал из временного или пространственного представления в частотное, выражая его в виде суммы гармонических колебаний определенных частот</a:t>
            </a:r>
          </a:p>
          <a:p>
            <a:r>
              <a:rPr lang="ru-RU" altLang="en-US"/>
              <a:t>Обратное преобразование осуществляется при помощи обратного преобразования Фурье</a:t>
            </a:r>
          </a:p>
        </p:txBody>
      </p:sp>
      <p:pic>
        <p:nvPicPr>
          <p:cNvPr id="158724" name="Picture 4">
            <a:extLst>
              <a:ext uri="{FF2B5EF4-FFF2-40B4-BE49-F238E27FC236}">
                <a16:creationId xmlns:a16="http://schemas.microsoft.com/office/drawing/2014/main" id="{A4EA0363-09AD-74B6-C1E7-D821DCBC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14875"/>
            <a:ext cx="52133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5" name="Picture 5">
            <a:extLst>
              <a:ext uri="{FF2B5EF4-FFF2-40B4-BE49-F238E27FC236}">
                <a16:creationId xmlns:a16="http://schemas.microsoft.com/office/drawing/2014/main" id="{BC619F44-84E6-10FC-0B88-7F4D90F2F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5786438"/>
            <a:ext cx="55308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6" name="TextBox 5">
            <a:extLst>
              <a:ext uri="{FF2B5EF4-FFF2-40B4-BE49-F238E27FC236}">
                <a16:creationId xmlns:a16="http://schemas.microsoft.com/office/drawing/2014/main" id="{3FAD689B-0FD6-86EC-2B69-783025CC1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714876"/>
            <a:ext cx="20716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>
                <a:latin typeface="Tahoma" panose="020B0604030504040204" pitchFamily="34" charset="0"/>
              </a:rPr>
              <a:t>Прямое преобразование</a:t>
            </a:r>
          </a:p>
        </p:txBody>
      </p:sp>
      <p:sp>
        <p:nvSpPr>
          <p:cNvPr id="158727" name="TextBox 6">
            <a:extLst>
              <a:ext uri="{FF2B5EF4-FFF2-40B4-BE49-F238E27FC236}">
                <a16:creationId xmlns:a16="http://schemas.microsoft.com/office/drawing/2014/main" id="{FC9E8C13-5DAC-20E5-8A6D-859471376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715001"/>
            <a:ext cx="2000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en-US" sz="1800">
                <a:latin typeface="Tahoma" panose="020B0604030504040204" pitchFamily="34" charset="0"/>
              </a:rPr>
              <a:t>Обратное преобразование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A118E-5BCE-3B51-214D-045EFC17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Прямое дискретное преобразование Фурье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0B0C878-7398-9D19-0FD0-00A5501D4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- </a:t>
            </a:r>
            <a:r>
              <a:rPr lang="ru-RU" dirty="0"/>
              <a:t>количество значений сигнала, измеренных за период</a:t>
            </a:r>
          </a:p>
          <a:p>
            <a:r>
              <a:rPr lang="en-US" dirty="0" err="1"/>
              <a:t>xn</a:t>
            </a:r>
            <a:r>
              <a:rPr lang="en-US" dirty="0"/>
              <a:t> – </a:t>
            </a:r>
            <a:r>
              <a:rPr lang="ru-RU" dirty="0"/>
              <a:t>измеренные значения сигнала в дискретных временных точках</a:t>
            </a:r>
          </a:p>
          <a:p>
            <a:r>
              <a:rPr lang="en-US" dirty="0" err="1"/>
              <a:t>Xk</a:t>
            </a:r>
            <a:r>
              <a:rPr lang="en-US" dirty="0"/>
              <a:t> –</a:t>
            </a:r>
            <a:r>
              <a:rPr lang="ru-RU" dirty="0"/>
              <a:t> комплексные амплитуды синусоидальных сигналов, слагающих исходные сигналы (обозначают одновременно амплитуду и фазу)</a:t>
            </a:r>
          </a:p>
          <a:p>
            <a:pPr lvl="1"/>
            <a:r>
              <a:rPr lang="en-US" dirty="0"/>
              <a:t>|</a:t>
            </a:r>
            <a:r>
              <a:rPr lang="en-US" dirty="0" err="1"/>
              <a:t>Xk</a:t>
            </a:r>
            <a:r>
              <a:rPr lang="en-US" dirty="0"/>
              <a:t>|/N – </a:t>
            </a:r>
            <a:r>
              <a:rPr lang="ru-RU" dirty="0"/>
              <a:t>амплитуда </a:t>
            </a:r>
            <a:r>
              <a:rPr lang="en-US" dirty="0"/>
              <a:t>k-</a:t>
            </a:r>
            <a:r>
              <a:rPr lang="ru-RU" dirty="0"/>
              <a:t>го синусоидального сигнала</a:t>
            </a:r>
            <a:endParaRPr lang="en-US" dirty="0"/>
          </a:p>
          <a:p>
            <a:pPr lvl="1"/>
            <a:r>
              <a:rPr lang="en-US" dirty="0" err="1"/>
              <a:t>arg</a:t>
            </a:r>
            <a:r>
              <a:rPr lang="en-US" dirty="0"/>
              <a:t>(</a:t>
            </a:r>
            <a:r>
              <a:rPr lang="en-US" dirty="0" err="1"/>
              <a:t>Xk</a:t>
            </a:r>
            <a:r>
              <a:rPr lang="en-US" dirty="0"/>
              <a:t>) – </a:t>
            </a:r>
            <a:r>
              <a:rPr lang="ru-RU" dirty="0"/>
              <a:t>фаза </a:t>
            </a:r>
            <a:r>
              <a:rPr lang="en-US" dirty="0"/>
              <a:t>k-</a:t>
            </a:r>
            <a:r>
              <a:rPr lang="ru-RU" dirty="0"/>
              <a:t>го синусоидального сигнала</a:t>
            </a:r>
          </a:p>
          <a:p>
            <a:r>
              <a:rPr lang="en-US" dirty="0"/>
              <a:t>k – </a:t>
            </a:r>
            <a:r>
              <a:rPr lang="ru-RU" dirty="0"/>
              <a:t>частота </a:t>
            </a:r>
            <a:r>
              <a:rPr lang="en-US" dirty="0"/>
              <a:t>k-</a:t>
            </a:r>
            <a:r>
              <a:rPr lang="ru-RU" dirty="0"/>
              <a:t>ой синусоиды, измеренная в колебаниях за период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BFF786C-4CD2-2473-C724-BEB912BA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1" y="5887806"/>
            <a:ext cx="5924841" cy="8758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BA762E-8F34-8824-8BE2-521F9D7B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Ограниченность цветовой модели </a:t>
            </a:r>
            <a:r>
              <a:rPr lang="en-US"/>
              <a:t>RGB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DA7AD0-AFCF-A02E-B503-801F0A3C38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4807705-74D4-6CD2-6BD6-65C8FD7E07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69" y="1825625"/>
            <a:ext cx="39378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8580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73FD7-8F87-9ACC-5F23-22EAAE7E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Обратное дискретное преобразование </a:t>
            </a:r>
            <a:r>
              <a:rPr lang="ru-RU" dirty="0" err="1"/>
              <a:t>фурье</a:t>
            </a:r>
            <a:endParaRPr lang="ru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43E4280-7569-56C1-EDDD-AE07F3FF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- </a:t>
            </a:r>
            <a:r>
              <a:rPr lang="ru-RU" dirty="0"/>
              <a:t>количество значений сигнала, измеренных за период</a:t>
            </a:r>
          </a:p>
          <a:p>
            <a:r>
              <a:rPr lang="en-US" dirty="0" err="1"/>
              <a:t>xn</a:t>
            </a:r>
            <a:r>
              <a:rPr lang="en-US" dirty="0"/>
              <a:t> – </a:t>
            </a:r>
            <a:r>
              <a:rPr lang="ru-RU" dirty="0"/>
              <a:t>измеренные значения сигнала в дискретных временных точках</a:t>
            </a:r>
          </a:p>
          <a:p>
            <a:r>
              <a:rPr lang="en-US" dirty="0" err="1"/>
              <a:t>Xk</a:t>
            </a:r>
            <a:r>
              <a:rPr lang="en-US" dirty="0"/>
              <a:t> –</a:t>
            </a:r>
            <a:r>
              <a:rPr lang="ru-RU" dirty="0"/>
              <a:t> комплексные амплитуды синусоидальных сигналов, слагающих исходные сигналы (обозначают одновременно амплитуду и фазу)</a:t>
            </a:r>
          </a:p>
          <a:p>
            <a:pPr lvl="1"/>
            <a:r>
              <a:rPr lang="en-US" dirty="0"/>
              <a:t>|</a:t>
            </a:r>
            <a:r>
              <a:rPr lang="en-US" dirty="0" err="1"/>
              <a:t>Xk</a:t>
            </a:r>
            <a:r>
              <a:rPr lang="en-US" dirty="0"/>
              <a:t>|/N – </a:t>
            </a:r>
            <a:r>
              <a:rPr lang="ru-RU" dirty="0"/>
              <a:t>амплитуда </a:t>
            </a:r>
            <a:r>
              <a:rPr lang="en-US" dirty="0"/>
              <a:t>k-</a:t>
            </a:r>
            <a:r>
              <a:rPr lang="ru-RU" dirty="0"/>
              <a:t>го синусоидального сигнала</a:t>
            </a:r>
            <a:endParaRPr lang="en-US" dirty="0"/>
          </a:p>
          <a:p>
            <a:pPr lvl="1"/>
            <a:r>
              <a:rPr lang="en-US" dirty="0" err="1"/>
              <a:t>arg</a:t>
            </a:r>
            <a:r>
              <a:rPr lang="en-US" dirty="0"/>
              <a:t>(</a:t>
            </a:r>
            <a:r>
              <a:rPr lang="en-US" dirty="0" err="1"/>
              <a:t>Xk</a:t>
            </a:r>
            <a:r>
              <a:rPr lang="en-US" dirty="0"/>
              <a:t>) – </a:t>
            </a:r>
            <a:r>
              <a:rPr lang="ru-RU" dirty="0"/>
              <a:t>фаза </a:t>
            </a:r>
            <a:r>
              <a:rPr lang="en-US" dirty="0"/>
              <a:t>k-</a:t>
            </a:r>
            <a:r>
              <a:rPr lang="ru-RU" dirty="0"/>
              <a:t>го синусоидального сигнала</a:t>
            </a:r>
          </a:p>
          <a:p>
            <a:r>
              <a:rPr lang="en-US" dirty="0"/>
              <a:t>k – </a:t>
            </a:r>
            <a:r>
              <a:rPr lang="ru-RU" dirty="0"/>
              <a:t>частота </a:t>
            </a:r>
            <a:r>
              <a:rPr lang="en-US" dirty="0"/>
              <a:t>k-</a:t>
            </a:r>
            <a:r>
              <a:rPr lang="ru-RU" dirty="0"/>
              <a:t>ой синусоиды, измеренная в колебаниях за период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18C45C8-728D-755E-B8A9-F21ED4CE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8009" y="5863771"/>
            <a:ext cx="5690540" cy="8084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03F20AE9-4A29-7DA7-94A6-88C6A51D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>
                <a:hlinkClick r:id="rId3"/>
              </a:rPr>
              <a:t>Быстрое преобразование Фурье </a:t>
            </a:r>
            <a:r>
              <a:rPr lang="ru-RU" altLang="en-US"/>
              <a:t>(</a:t>
            </a:r>
            <a:r>
              <a:rPr lang="en-US" altLang="en-US"/>
              <a:t>FFT -</a:t>
            </a:r>
            <a:r>
              <a:rPr lang="ru-RU" altLang="en-US"/>
              <a:t> </a:t>
            </a:r>
            <a:r>
              <a:rPr lang="en-US" altLang="en-US"/>
              <a:t>Fast Fourier Transform)</a:t>
            </a:r>
            <a:endParaRPr lang="ru-RU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819" name="Rectangle 3">
                <a:extLst>
                  <a:ext uri="{FF2B5EF4-FFF2-40B4-BE49-F238E27FC236}">
                    <a16:creationId xmlns:a16="http://schemas.microsoft.com/office/drawing/2014/main" id="{D404B8E4-44E5-DBF1-C5C8-D9424E134C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ru-RU" altLang="en-US" dirty="0"/>
                  <a:t>Эффективная реализация дискретного преобразования Фурье</a:t>
                </a:r>
              </a:p>
              <a:p>
                <a:pPr lvl="1"/>
                <a:r>
                  <a:rPr lang="ru-RU" altLang="en-US" dirty="0"/>
                  <a:t>Применяется для обработки дискретного сигнала, состоящего из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dirty="0"/>
                  <a:t> </a:t>
                </a:r>
                <a:r>
                  <a:rPr lang="ru-RU" altLang="en-US" dirty="0"/>
                  <a:t>отсчетов</a:t>
                </a:r>
              </a:p>
            </p:txBody>
          </p:sp>
        </mc:Choice>
        <mc:Fallback xmlns="">
          <p:sp>
            <p:nvSpPr>
              <p:cNvPr id="162819" name="Rectangle 3">
                <a:extLst>
                  <a:ext uri="{FF2B5EF4-FFF2-40B4-BE49-F238E27FC236}">
                    <a16:creationId xmlns:a16="http://schemas.microsoft.com/office/drawing/2014/main" id="{D404B8E4-44E5-DBF1-C5C8-D9424E134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A8D78099-417D-4B69-5B94-AB5F96DAF5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/>
              <a:t>Применение ДПФ и БПФ</a:t>
            </a:r>
            <a:r>
              <a:rPr lang="en-US"/>
              <a:t> </a:t>
            </a:r>
            <a:r>
              <a:rPr lang="ru-RU"/>
              <a:t>компьютерной графике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133F77A5-DD42-C55C-8A2F-90DDC585A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altLang="en-US"/>
              <a:t>Частотный анализ и обработка изображений</a:t>
            </a:r>
            <a:r>
              <a:rPr lang="en-US" altLang="en-US"/>
              <a:t>:</a:t>
            </a:r>
            <a:endParaRPr lang="ru-RU" altLang="en-US"/>
          </a:p>
          <a:p>
            <a:pPr lvl="1"/>
            <a:r>
              <a:rPr lang="ru-RU" altLang="en-US"/>
              <a:t>Фильтрация частот</a:t>
            </a:r>
          </a:p>
          <a:p>
            <a:pPr lvl="2"/>
            <a:r>
              <a:rPr lang="ru-RU" altLang="en-US"/>
              <a:t>Шумоподавление</a:t>
            </a:r>
          </a:p>
          <a:p>
            <a:pPr lvl="2"/>
            <a:r>
              <a:rPr lang="ru-RU" altLang="en-US"/>
              <a:t>Повышение/понижение резкости</a:t>
            </a:r>
          </a:p>
          <a:p>
            <a:pPr lvl="1"/>
            <a:r>
              <a:rPr lang="ru-RU" altLang="en-US"/>
              <a:t>Компрессия изображений и видео</a:t>
            </a:r>
          </a:p>
          <a:p>
            <a:pPr lvl="2"/>
            <a:endParaRPr lang="ru-RU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DD7E0-96F2-A77A-2A8B-5549EB0B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7F3D6-4682-042A-D65A-5E03DA03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F70B384-A9FB-5CE4-69D1-D7FA9EDC7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altLang="en-US"/>
              <a:t>Цветовой куб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6421F2-90DA-D52B-AD1B-52DB67AB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dirty="0"/>
              <a:t>Цветовую модель </a:t>
            </a:r>
            <a:r>
              <a:rPr lang="en-US" altLang="en-US" dirty="0"/>
              <a:t>RGB </a:t>
            </a:r>
            <a:r>
              <a:rPr lang="ru-RU" altLang="en-US" dirty="0"/>
              <a:t>можно представить в виде цветового куба</a:t>
            </a:r>
          </a:p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B740A15-B1B2-D92C-6380-AC78B1009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2666" y="2619976"/>
            <a:ext cx="5466667" cy="2762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2771</Words>
  <Application>Microsoft Office PowerPoint</Application>
  <PresentationFormat>Widescreen</PresentationFormat>
  <Paragraphs>365</Paragraphs>
  <Slides>83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Aptos Display</vt:lpstr>
      <vt:lpstr>Arial</vt:lpstr>
      <vt:lpstr>Cambria Math</vt:lpstr>
      <vt:lpstr>Tahoma</vt:lpstr>
      <vt:lpstr>Wingdings 2</vt:lpstr>
      <vt:lpstr>Office Theme</vt:lpstr>
      <vt:lpstr>Цифровая обработка изображений</vt:lpstr>
      <vt:lpstr>Цифровое растровое изображение</vt:lpstr>
      <vt:lpstr>Цели цифровой обработка изображений</vt:lpstr>
      <vt:lpstr>Цветовые модели</vt:lpstr>
      <vt:lpstr>Цветовая модель</vt:lpstr>
      <vt:lpstr>Цветовая модель RGB</vt:lpstr>
      <vt:lpstr>PowerPoint Presentation</vt:lpstr>
      <vt:lpstr>Ограниченность цветовой модели RGB</vt:lpstr>
      <vt:lpstr>Цветовой куб</vt:lpstr>
      <vt:lpstr>Цветовая модель CMYK</vt:lpstr>
      <vt:lpstr>PowerPoint Presentation</vt:lpstr>
      <vt:lpstr>Цветовая модель HSL</vt:lpstr>
      <vt:lpstr>PowerPoint Presentation</vt:lpstr>
      <vt:lpstr>Преобразование из RGB в HSL</vt:lpstr>
      <vt:lpstr>Преобразование HSL в RGB</vt:lpstr>
      <vt:lpstr>HSV</vt:lpstr>
      <vt:lpstr>PowerPoint Presentation</vt:lpstr>
      <vt:lpstr>Преобразование из цветовой модели RGB в HSV</vt:lpstr>
      <vt:lpstr>Преобразование из HSV в RGB</vt:lpstr>
      <vt:lpstr>Модель YCbCr</vt:lpstr>
      <vt:lpstr>Преобразование из RGB в Y’CrCb и Y’PbPr</vt:lpstr>
      <vt:lpstr>Преобразование из Y’PbPr в RGB</vt:lpstr>
      <vt:lpstr>Модель CIELAB (LAB)</vt:lpstr>
      <vt:lpstr>Гамма-коррекция</vt:lpstr>
      <vt:lpstr>Гамма-коррекция</vt:lpstr>
      <vt:lpstr>Применение</vt:lpstr>
      <vt:lpstr>Гамма-коррекция</vt:lpstr>
      <vt:lpstr>Преобразования  цифровых изображений</vt:lpstr>
      <vt:lpstr>Инверсия</vt:lpstr>
      <vt:lpstr>Регулировка яркости</vt:lpstr>
      <vt:lpstr>Регулировка контраста</vt:lpstr>
      <vt:lpstr>Регулировка цветовых кривых</vt:lpstr>
      <vt:lpstr>Фильтры на основе свёртки</vt:lpstr>
      <vt:lpstr>Свёртка</vt:lpstr>
      <vt:lpstr>Свойства свёртки</vt:lpstr>
      <vt:lpstr>Фильтр размытия, основанный на применении свертки</vt:lpstr>
      <vt:lpstr>Повышение резкости (sharpen)</vt:lpstr>
      <vt:lpstr>Тиснение (emboss)</vt:lpstr>
      <vt:lpstr>Оператор Собеля</vt:lpstr>
      <vt:lpstr>Размытие Гаусса (Gaussian Blur)</vt:lpstr>
      <vt:lpstr>Выбор величины σ</vt:lpstr>
      <vt:lpstr>Разложение фильтра Гаусса на несколько этапов</vt:lpstr>
      <vt:lpstr>Сепарабельные фильтры</vt:lpstr>
      <vt:lpstr>Ускорение свёртки через преобразование Фурье</vt:lpstr>
      <vt:lpstr>Смазывание движения (Motion Blur)</vt:lpstr>
      <vt:lpstr>Медианный фильтр (подавление шумов)</vt:lpstr>
      <vt:lpstr>Медианный фильтр</vt:lpstr>
      <vt:lpstr>Цифровая обработка сигналов</vt:lpstr>
      <vt:lpstr>Сигналы</vt:lpstr>
      <vt:lpstr>Размерность сигнала</vt:lpstr>
      <vt:lpstr>Изображение – тоже сигнал</vt:lpstr>
      <vt:lpstr>Математическое описание сигналов</vt:lpstr>
      <vt:lpstr>Аналоговые сигналы</vt:lpstr>
      <vt:lpstr>График аналогового сигнала</vt:lpstr>
      <vt:lpstr>Примеры аналоговых сигналов</vt:lpstr>
      <vt:lpstr>Дискретные сигналы</vt:lpstr>
      <vt:lpstr>График дискретного сигнала</vt:lpstr>
      <vt:lpstr>Пример дискретизации изображения</vt:lpstr>
      <vt:lpstr>Цифровые сигналы</vt:lpstr>
      <vt:lpstr>Квантование (quantization)</vt:lpstr>
      <vt:lpstr>Пример цифрового сигнала</vt:lpstr>
      <vt:lpstr>Пример квантования изображения</vt:lpstr>
      <vt:lpstr>Источники цифровых сигналов</vt:lpstr>
      <vt:lpstr>Представление сигналов в дискретных системах и ЭВМ</vt:lpstr>
      <vt:lpstr>Преобразования типов сигналов</vt:lpstr>
      <vt:lpstr>Дискретизация аналогового сигнала</vt:lpstr>
      <vt:lpstr>Восстановление аналогового сигнала</vt:lpstr>
      <vt:lpstr>Теорема Котельникова</vt:lpstr>
      <vt:lpstr>Следствия из теоремы Котельникова</vt:lpstr>
      <vt:lpstr>Аналого-цифровое преобразование</vt:lpstr>
      <vt:lpstr>Цифро-аналоговое преобразование</vt:lpstr>
      <vt:lpstr>Погрешности квантования</vt:lpstr>
      <vt:lpstr>Преобразования типов сигналов на примере изображения</vt:lpstr>
      <vt:lpstr>Спектральное представление сигнала</vt:lpstr>
      <vt:lpstr>Разложение сигнала на более простые</vt:lpstr>
      <vt:lpstr>Цифровая обработка сигналов </vt:lpstr>
      <vt:lpstr>Цифровые  сигнальные процессоры</vt:lpstr>
      <vt:lpstr>Дискретное преобразование Фурье (DFT – Discrete Fourier Transform)</vt:lpstr>
      <vt:lpstr>Прямое дискретное преобразование Фурье</vt:lpstr>
      <vt:lpstr>Обратное дискретное преобразование фурье</vt:lpstr>
      <vt:lpstr>Быстрое преобразование Фурье (FFT - Fast Fourier Transform)</vt:lpstr>
      <vt:lpstr>Применение ДПФ и БПФ компьютерной графике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7</cp:revision>
  <dcterms:created xsi:type="dcterms:W3CDTF">2025-05-27T21:53:46Z</dcterms:created>
  <dcterms:modified xsi:type="dcterms:W3CDTF">2025-06-01T10:52:09Z</dcterms:modified>
</cp:coreProperties>
</file>